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32" r:id="rId1"/>
  </p:sldMasterIdLst>
  <p:notesMasterIdLst>
    <p:notesMasterId r:id="rId23"/>
  </p:notesMasterIdLst>
  <p:sldIdLst>
    <p:sldId id="256" r:id="rId2"/>
    <p:sldId id="269" r:id="rId3"/>
    <p:sldId id="270" r:id="rId4"/>
    <p:sldId id="263" r:id="rId5"/>
    <p:sldId id="264" r:id="rId6"/>
    <p:sldId id="265" r:id="rId7"/>
    <p:sldId id="274" r:id="rId8"/>
    <p:sldId id="266" r:id="rId9"/>
    <p:sldId id="281" r:id="rId10"/>
    <p:sldId id="268" r:id="rId11"/>
    <p:sldId id="271" r:id="rId12"/>
    <p:sldId id="262" r:id="rId13"/>
    <p:sldId id="261" r:id="rId14"/>
    <p:sldId id="272" r:id="rId15"/>
    <p:sldId id="260" r:id="rId16"/>
    <p:sldId id="259" r:id="rId17"/>
    <p:sldId id="258" r:id="rId18"/>
    <p:sldId id="273" r:id="rId19"/>
    <p:sldId id="280" r:id="rId20"/>
    <p:sldId id="276" r:id="rId21"/>
    <p:sldId id="279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746"/>
    <p:restoredTop sz="94469"/>
  </p:normalViewPr>
  <p:slideViewPr>
    <p:cSldViewPr snapToGrid="0" snapToObjects="1">
      <p:cViewPr varScale="1">
        <p:scale>
          <a:sx n="102" d="100"/>
          <a:sy n="102" d="100"/>
        </p:scale>
        <p:origin x="200" y="3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ADAED6-090A-C047-B921-3EBD4F280133}" type="datetimeFigureOut">
              <a:rPr lang="en-US" smtClean="0"/>
              <a:t>2/16/23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D96F83-91F4-4A4D-B9B6-5EB81724ED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0405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D96F83-91F4-4A4D-B9B6-5EB81724ED4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5338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D96F83-91F4-4A4D-B9B6-5EB81724ED4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5211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D96F83-91F4-4A4D-B9B6-5EB81724ED4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8166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D96F83-91F4-4A4D-B9B6-5EB81724ED4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2298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D96F83-91F4-4A4D-B9B6-5EB81724ED4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9187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D96F83-91F4-4A4D-B9B6-5EB81724ED4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0984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 the pics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D96F83-91F4-4A4D-B9B6-5EB81724ED4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7866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380CF-39A8-3948-B34A-13F81F5917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CF3375-52A6-4E41-86B7-0759A69E93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A5F4C0-CEF7-F244-A12D-02DFA3497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756AE-B6A0-4541-AE16-55601EECB40D}" type="datetime1">
              <a:rPr lang="en-US" smtClean="0"/>
              <a:t>2/16/23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B40330-9621-FA4F-A443-46474937E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F921AC-64FD-F14D-92D7-4B1C21F7D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D73ED-92AA-7F4D-AC9F-0612D6F0AC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111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6930CC-DCF4-2342-A43C-9E485FD0E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48DBE4-1207-EB4D-BBEA-A5B9C9B3E8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B8F2E7-90B6-114E-8E3E-078EB4720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E0FB7-8553-6B4B-B3F5-338B705031E3}" type="datetime1">
              <a:rPr lang="en-US" smtClean="0"/>
              <a:t>2/16/23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8AB603-F515-8840-81B8-D1E0FB0DC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8B6019-F788-B84B-8903-18CCD50F2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D73ED-92AA-7F4D-AC9F-0612D6F0AC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181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AB1CC-5891-764F-A649-66DDC30BB7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0E57C0-1859-DC4D-91A6-E8BD3CFF11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E08D0C-C4AA-2F42-B712-130B7D8FB8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F9C46-FE6C-8C45-8AD3-245DDE189E5A}" type="datetime1">
              <a:rPr lang="en-US" smtClean="0"/>
              <a:t>2/16/23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0C9B12-7523-1A46-A942-A21166A104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6DCDB4-D410-4D40-937B-6728AD886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D73ED-92AA-7F4D-AC9F-0612D6F0AC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175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942B4F-F9BF-8D4A-B87D-DDA6AF7C7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C283C0-70CA-D24C-A475-DD59C87F35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C94B19-27A1-E442-9FCA-233FD99BBA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26813B-3620-2841-925C-F1D838BDF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5E814-1651-294E-A356-1D94D13941FF}" type="datetime1">
              <a:rPr lang="en-US" smtClean="0"/>
              <a:t>2/16/23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D49CDF-2121-F746-AC17-51A77B6EE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402892-3819-AF46-833C-09039A0C1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D73ED-92AA-7F4D-AC9F-0612D6F0AC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121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9B3A61-35F6-6449-BBDE-A0FFE44843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FB4933-9359-3441-9396-B9EE00593F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8BFEA2-AA67-C846-B0E6-36C96B10B6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5D6534-E9C1-1A41-9A24-792B99E614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52DD65A-A1DF-764D-A22A-8D6AA4E516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08EA486-B8A7-1D4A-B737-4C0383138B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DE7B9-14E7-1044-A2B9-30C82ADBAC01}" type="datetime1">
              <a:rPr lang="en-US" smtClean="0"/>
              <a:t>2/16/23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50FD073-D7C3-5D4A-B64A-35730372E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050AE52-DF63-A34F-922D-2D8477D1B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D73ED-92AA-7F4D-AC9F-0612D6F0AC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5840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255BDE-3260-2B48-8DDB-E5347A90F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70E1A1C-C734-CC46-9F3B-46C7EC0185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14073-391B-7D48-984A-AABA0D3952E9}" type="datetime1">
              <a:rPr lang="en-US" smtClean="0"/>
              <a:t>2/16/23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C6633A-A9D3-2D4B-ADF8-FCA6C9D2B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9F115D-5D9A-5D44-BF5E-857E07397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D73ED-92AA-7F4D-AC9F-0612D6F0AC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967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FA3136-ED62-E449-9CD2-A11F9FCB3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99B7B-0DE1-5D42-857E-F6A7091B41F8}" type="datetime1">
              <a:rPr lang="en-US" smtClean="0"/>
              <a:t>2/16/23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89BAFC-975D-E340-9E25-9ECF49748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B76F34-4696-4946-B095-3CE2E61E9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D73ED-92AA-7F4D-AC9F-0612D6F0AC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2239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53AE9-D1B6-3942-9C88-E6BFA7216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1866F2-668B-A347-9455-02825F9066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E7079D-092E-304A-B420-62A50B3F39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AD38B9-164D-284B-8BC7-9F92613E1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77C75-C7A4-204B-B811-3E9A4EC60177}" type="datetime1">
              <a:rPr lang="en-US" smtClean="0"/>
              <a:t>2/16/23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2AEDA8-F3A6-384F-9EB3-13DBE5646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8E40CA-494A-2742-9E96-A18EF02E0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D73ED-92AA-7F4D-AC9F-0612D6F0AC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9136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A175A-7D4D-204C-AF12-BF772B024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9DF8B98-15FC-1A40-B864-93874F5EA8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5449B2-B816-854F-A8DC-AC9859A19A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A8F80F-E964-7B43-88F9-E4D2539D12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DBB54-EE0B-2E45-9663-3F24AC098F10}" type="datetime1">
              <a:rPr lang="en-US" smtClean="0"/>
              <a:t>2/16/23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B4CCA6-098F-1F4D-8BB2-DC980D3FF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4D4636-B863-4545-9E56-BF0F51754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D73ED-92AA-7F4D-AC9F-0612D6F0AC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5958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A5CDF0-E83D-EB4A-A0AD-6631D0955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31C9947-0EEF-F942-A7D6-1545C3381B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7F970D-CE8A-304C-B699-A50DE8A7A0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6250B-DD96-7048-BD8A-C7CBD573D045}" type="datetime1">
              <a:rPr lang="en-US" smtClean="0"/>
              <a:t>2/16/23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BED821-D9AA-0642-9754-B70BE849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EBD5CF-E2E7-AB4A-9B7D-F336778C4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D73ED-92AA-7F4D-AC9F-0612D6F0AC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1616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A5E9091-6DA8-5948-AAB1-9DA7D7DC77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A86042-B25B-F749-87F8-AF318341AE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99D7E8-38EC-A945-93B3-A0F55E6CA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7DE62-A447-E341-8818-8A79B1348AE1}" type="datetime1">
              <a:rPr lang="en-US" smtClean="0"/>
              <a:t>2/16/23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4AEFC0-486D-874F-9855-CC9A3CA4B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A13C2F-57C3-6946-9CD5-F5CA553AC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D73ED-92AA-7F4D-AC9F-0612D6F0AC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1944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2647D5-8885-324A-AB23-9B3E3AEFC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5CA18E-81DE-6F49-B21E-05795EFC40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47CFB5-1C93-7646-9545-4578A53F62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D9D1CC-01AE-9E49-AD2E-EBBD9F52CD73}" type="datetime1">
              <a:rPr lang="en-US" smtClean="0"/>
              <a:t>2/16/23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4E4AFF-0D0A-F245-8403-3DF6B6524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2FDE42-4B57-EF4F-AFF6-2C4D57427F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CD73ED-92AA-7F4D-AC9F-0612D6F0AC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590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researchgate.net/profile/Asher-Siebert-2" TargetMode="External"/><Relationship Id="rId3" Type="http://schemas.openxmlformats.org/officeDocument/2006/relationships/hyperlink" Target="mailto:asiebert@iri.columbia.edu" TargetMode="External"/><Relationship Id="rId7" Type="http://schemas.openxmlformats.org/officeDocument/2006/relationships/hyperlink" Target="https://orcid.org/0000-0002-7111-8722" TargetMode="External"/><Relationship Id="rId2" Type="http://schemas.openxmlformats.org/officeDocument/2006/relationships/hyperlink" Target="mailto:asherb.siebert@gmail.com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scholar.google.com/citations?user=vEtVTv8AAAAJ&amp;hl=en&amp;oi=ao" TargetMode="External"/><Relationship Id="rId5" Type="http://schemas.openxmlformats.org/officeDocument/2006/relationships/hyperlink" Target="https://iri.columbia.edu/contact/staff-directory/asher-siebert/" TargetMode="External"/><Relationship Id="rId4" Type="http://schemas.openxmlformats.org/officeDocument/2006/relationships/hyperlink" Target="https://www.linkedin.com/in/asher-siebert-7016065/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mit.whoi.edu/" TargetMode="External"/><Relationship Id="rId3" Type="http://schemas.openxmlformats.org/officeDocument/2006/relationships/hyperlink" Target="http://climate.columbia.edu/" TargetMode="External"/><Relationship Id="rId7" Type="http://schemas.openxmlformats.org/officeDocument/2006/relationships/hyperlink" Target="https://www.giss.nasa.gov/" TargetMode="External"/><Relationship Id="rId2" Type="http://schemas.openxmlformats.org/officeDocument/2006/relationships/hyperlink" Target="http://iri.columbia.edu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limatesociety.ei.columbia.edu/" TargetMode="External"/><Relationship Id="rId5" Type="http://schemas.openxmlformats.org/officeDocument/2006/relationships/hyperlink" Target="https://geography.rutgers.edu/" TargetMode="External"/><Relationship Id="rId10" Type="http://schemas.openxmlformats.org/officeDocument/2006/relationships/hyperlink" Target="https://byrd.osu.edu/" TargetMode="External"/><Relationship Id="rId4" Type="http://schemas.openxmlformats.org/officeDocument/2006/relationships/hyperlink" Target="http://environment.princeton.edu/" TargetMode="External"/><Relationship Id="rId9" Type="http://schemas.openxmlformats.org/officeDocument/2006/relationships/hyperlink" Target="https://geosciences.princeton.edu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imgres?imgurl=https%3A%2F%2Fwww.cdc.gov%2Fclimateandhealth%2Fimages%2Fclimate_change_health_impacts600w.jpg&amp;imgrefurl=https%3A%2F%2Fwww.cdc.gov%2Fclimateandhealth%2Feffects%2Fdefault.htm&amp;tbnid=TB20NDF8SM2AmM&amp;vet=12ahUKEwj6o93ThPjzAhUgrHIEHV6qD0AQMygBegUIARDIAQ..i&amp;docid=T0lKpLMWgII3eM&amp;w=592&amp;h=443&amp;itg=1&amp;q=climate%20change%20and%20health&amp;client=firefox-b-1-d&amp;ved=2ahUKEwj6o93ThPjzAhUgrHIEHV6qD0AQMygBegUIARDIAQ" TargetMode="External"/><Relationship Id="rId7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hyperlink" Target="https://www.cnn.com/2021/05/27/weather/lake-mead-colorado-river-shortage/index.html" TargetMode="External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usgs.gov/programs/climate-research-and-development-program" TargetMode="External"/><Relationship Id="rId13" Type="http://schemas.openxmlformats.org/officeDocument/2006/relationships/hyperlink" Target="https://www.who.int/health-topics/climate-change#tab=tab_1" TargetMode="External"/><Relationship Id="rId18" Type="http://schemas.openxmlformats.org/officeDocument/2006/relationships/hyperlink" Target="https://www.wfp.org/climate-action" TargetMode="External"/><Relationship Id="rId26" Type="http://schemas.openxmlformats.org/officeDocument/2006/relationships/hyperlink" Target="https://legacy2.noaacrest.org/" TargetMode="External"/><Relationship Id="rId3" Type="http://schemas.openxmlformats.org/officeDocument/2006/relationships/hyperlink" Target="https://www.nsf.gov/geo/cri/" TargetMode="External"/><Relationship Id="rId21" Type="http://schemas.openxmlformats.org/officeDocument/2006/relationships/hyperlink" Target="https://www.nesdis.noaa.gov/" TargetMode="External"/><Relationship Id="rId7" Type="http://schemas.openxmlformats.org/officeDocument/2006/relationships/hyperlink" Target="https://www.nih.gov/climateandhealth" TargetMode="External"/><Relationship Id="rId12" Type="http://schemas.openxmlformats.org/officeDocument/2006/relationships/hyperlink" Target="https://public.wmo.int/en" TargetMode="External"/><Relationship Id="rId17" Type="http://schemas.openxmlformats.org/officeDocument/2006/relationships/hyperlink" Target="https://www.worldbank.org/en/topic/climatechange" TargetMode="External"/><Relationship Id="rId25" Type="http://schemas.openxmlformats.org/officeDocument/2006/relationships/hyperlink" Target="https://www.cessrst.org/" TargetMode="External"/><Relationship Id="rId2" Type="http://schemas.openxmlformats.org/officeDocument/2006/relationships/notesSlide" Target="../notesSlides/notesSlide2.xml"/><Relationship Id="rId16" Type="http://schemas.openxmlformats.org/officeDocument/2006/relationships/hyperlink" Target="https://www.gov.uk/guidance/international-climate-finance" TargetMode="External"/><Relationship Id="rId20" Type="http://schemas.openxmlformats.org/officeDocument/2006/relationships/hyperlink" Target="https://www.unocha.org/themes/environmental-dimensions-emergencies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energy.gov/climate-change" TargetMode="External"/><Relationship Id="rId11" Type="http://schemas.openxmlformats.org/officeDocument/2006/relationships/hyperlink" Target="https://www.wcrp-climate.org/" TargetMode="External"/><Relationship Id="rId24" Type="http://schemas.openxmlformats.org/officeDocument/2006/relationships/hyperlink" Target="https://ccsr.columbia.edu/" TargetMode="External"/><Relationship Id="rId5" Type="http://schemas.openxmlformats.org/officeDocument/2006/relationships/hyperlink" Target="https://climate.nasa.gov/" TargetMode="External"/><Relationship Id="rId15" Type="http://schemas.openxmlformats.org/officeDocument/2006/relationships/hyperlink" Target="https://www.usaid.gov/policy/climate-strategy" TargetMode="External"/><Relationship Id="rId23" Type="http://schemas.openxmlformats.org/officeDocument/2006/relationships/hyperlink" Target="https://uccrn.ei.columbia.edu/" TargetMode="External"/><Relationship Id="rId10" Type="http://schemas.openxmlformats.org/officeDocument/2006/relationships/hyperlink" Target="https://www.globalchange.gov/" TargetMode="External"/><Relationship Id="rId19" Type="http://schemas.openxmlformats.org/officeDocument/2006/relationships/hyperlink" Target="https://www.climatecentre.org/" TargetMode="External"/><Relationship Id="rId4" Type="http://schemas.openxmlformats.org/officeDocument/2006/relationships/hyperlink" Target="https://www.noaa.gov/" TargetMode="External"/><Relationship Id="rId9" Type="http://schemas.openxmlformats.org/officeDocument/2006/relationships/hyperlink" Target="https://www.climatehubs.usda.gov/" TargetMode="External"/><Relationship Id="rId14" Type="http://schemas.openxmlformats.org/officeDocument/2006/relationships/hyperlink" Target="https://wellcome.org/what-we-do/climate-and-health" TargetMode="External"/><Relationship Id="rId22" Type="http://schemas.openxmlformats.org/officeDocument/2006/relationships/hyperlink" Target="https://cpo.noaa.gov/Divisions-Programs/Climate-and-Societal-Interactions/CAP-RISA" TargetMode="External"/><Relationship Id="rId27" Type="http://schemas.openxmlformats.org/officeDocument/2006/relationships/hyperlink" Target="http://www.cunysustainablecities.org/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sdgs.un.org/goals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gu.org/Learn-About-AGU/About-AGU/Diversity-and-Inclusion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aag.org/jedi/" TargetMode="External"/><Relationship Id="rId4" Type="http://schemas.openxmlformats.org/officeDocument/2006/relationships/hyperlink" Target="https://www.ametsoc.org/index.cfm/ams/about-ams/equity-and-inclusion-at-ams/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iri.columbia.edu/our-trainings/" TargetMode="External"/><Relationship Id="rId3" Type="http://schemas.openxmlformats.org/officeDocument/2006/relationships/hyperlink" Target="http://iridl.ldeo.columbia.edu/" TargetMode="External"/><Relationship Id="rId7" Type="http://schemas.openxmlformats.org/officeDocument/2006/relationships/hyperlink" Target="https://iri.columbia.edu/our-expertise/climate/tools/cpt/" TargetMode="External"/><Relationship Id="rId2" Type="http://schemas.openxmlformats.org/officeDocument/2006/relationships/hyperlink" Target="http://iri.columbia.edu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iri.columbia.edu/our-expertise/climate/forecasts/enso/current/" TargetMode="External"/><Relationship Id="rId5" Type="http://schemas.openxmlformats.org/officeDocument/2006/relationships/hyperlink" Target="http://iridl.ldeo.columbia.edu/maproom/Global/ForecastsS2S/index.html" TargetMode="External"/><Relationship Id="rId10" Type="http://schemas.openxmlformats.org/officeDocument/2006/relationships/image" Target="../media/image10.gif"/><Relationship Id="rId4" Type="http://schemas.openxmlformats.org/officeDocument/2006/relationships/hyperlink" Target="http://iridl.ldeo.columbia.edu/maproom/Global/Forecasts/index.html" TargetMode="External"/><Relationship Id="rId9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ethiomet.gov.et/" TargetMode="External"/><Relationship Id="rId13" Type="http://schemas.openxmlformats.org/officeDocument/2006/relationships/hyperlink" Target="https://wiki.iri.columbia.edu/index.php?n=NextGen.ANACIM" TargetMode="External"/><Relationship Id="rId18" Type="http://schemas.openxmlformats.org/officeDocument/2006/relationships/hyperlink" Target="https://itise.ugr.es/" TargetMode="External"/><Relationship Id="rId3" Type="http://schemas.openxmlformats.org/officeDocument/2006/relationships/hyperlink" Target="https://www.wfp.org/publications/forecast-based-financing-fbf-anticipatory-actions-food-security-2019" TargetMode="External"/><Relationship Id="rId21" Type="http://schemas.openxmlformats.org/officeDocument/2006/relationships/hyperlink" Target="https://doi.org/10.1016/j.atmosres.2021.105512" TargetMode="External"/><Relationship Id="rId7" Type="http://schemas.openxmlformats.org/officeDocument/2006/relationships/hyperlink" Target="http://www.anacim.sn/" TargetMode="External"/><Relationship Id="rId12" Type="http://schemas.openxmlformats.org/officeDocument/2006/relationships/hyperlink" Target="https://wiki.iri.columbia.edu/index.php?n=NextGen.DCCM" TargetMode="External"/><Relationship Id="rId17" Type="http://schemas.openxmlformats.org/officeDocument/2006/relationships/hyperlink" Target="https://www.ametsoc.org/" TargetMode="External"/><Relationship Id="rId25" Type="http://schemas.openxmlformats.org/officeDocument/2006/relationships/image" Target="../media/image12.png"/><Relationship Id="rId2" Type="http://schemas.openxmlformats.org/officeDocument/2006/relationships/hyperlink" Target="https://www.wfp.org/" TargetMode="External"/><Relationship Id="rId16" Type="http://schemas.openxmlformats.org/officeDocument/2006/relationships/hyperlink" Target="https://www.agu.org/" TargetMode="External"/><Relationship Id="rId20" Type="http://schemas.openxmlformats.org/officeDocument/2006/relationships/hyperlink" Target="https://doi.org/10.1007/s00382-021-05855-0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orldprojects.columbia.edu/actoday-adapting-agriculture-climate-today-tomorrow-0" TargetMode="External"/><Relationship Id="rId11" Type="http://schemas.openxmlformats.org/officeDocument/2006/relationships/hyperlink" Target="https://wiki.iri.columbia.edu/index.php?n=NextGen.TMA" TargetMode="External"/><Relationship Id="rId24" Type="http://schemas.openxmlformats.org/officeDocument/2006/relationships/image" Target="../media/image11.JPG"/><Relationship Id="rId5" Type="http://schemas.openxmlformats.org/officeDocument/2006/relationships/hyperlink" Target="https://reliefweb.int/report/niger/government-and-humanitarian-community-niger-launch-anticipatory-action-drought-affected-communities-prevent-humanitarian-suffering" TargetMode="External"/><Relationship Id="rId15" Type="http://schemas.openxmlformats.org/officeDocument/2006/relationships/hyperlink" Target="https://cgspace.cgiar.org/handle/10568/127008" TargetMode="External"/><Relationship Id="rId23" Type="http://schemas.openxmlformats.org/officeDocument/2006/relationships/hyperlink" Target="https://doi.org/10.1002/joc.7891" TargetMode="External"/><Relationship Id="rId10" Type="http://schemas.openxmlformats.org/officeDocument/2006/relationships/hyperlink" Target="https://wiki.iri.columbia.edu/index.php?n=NextGen.ZMD" TargetMode="External"/><Relationship Id="rId19" Type="http://schemas.openxmlformats.org/officeDocument/2006/relationships/hyperlink" Target="https://www.cpc.ncep.noaa.gov/products/outreach/CDPW/45/" TargetMode="External"/><Relationship Id="rId4" Type="http://schemas.openxmlformats.org/officeDocument/2006/relationships/hyperlink" Target="http://iridl.ldeo.columbia.edu/fbfmaproom2/niger" TargetMode="External"/><Relationship Id="rId9" Type="http://schemas.openxmlformats.org/officeDocument/2006/relationships/hyperlink" Target="https://live3.bmd.gov.bd/" TargetMode="External"/><Relationship Id="rId14" Type="http://schemas.openxmlformats.org/officeDocument/2006/relationships/hyperlink" Target="https://wiki.iri.columbia.edu/index.php?n=FrancaisNiger-WFP-Oct.Nov2022" TargetMode="External"/><Relationship Id="rId22" Type="http://schemas.openxmlformats.org/officeDocument/2006/relationships/hyperlink" Target="https://doi.org/10.4236/acs.2022.121005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v.uk/guidance/international-climate-finance" TargetMode="External"/><Relationship Id="rId13" Type="http://schemas.openxmlformats.org/officeDocument/2006/relationships/hyperlink" Target="https://www.ametsoc.org/" TargetMode="External"/><Relationship Id="rId3" Type="http://schemas.openxmlformats.org/officeDocument/2006/relationships/hyperlink" Target="https://www.usaid.gov/policy/climate-strategy" TargetMode="External"/><Relationship Id="rId7" Type="http://schemas.openxmlformats.org/officeDocument/2006/relationships/hyperlink" Target="https://rmets.onlinelibrary.wiley.com/doi/full/10.1002/joc.6010" TargetMode="External"/><Relationship Id="rId12" Type="http://schemas.openxmlformats.org/officeDocument/2006/relationships/hyperlink" Target="https://www.agu.org/" TargetMode="External"/><Relationship Id="rId2" Type="http://schemas.openxmlformats.org/officeDocument/2006/relationships/hyperlink" Target="https://www.cgiar.org/research/program-platform/climate-change-agriculture-and-food-security/" TargetMode="External"/><Relationship Id="rId16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lliancebioversityciat.org/regions/africa/rwanda" TargetMode="External"/><Relationship Id="rId11" Type="http://schemas.openxmlformats.org/officeDocument/2006/relationships/hyperlink" Target="https://agrhymet.cilss.int/" TargetMode="External"/><Relationship Id="rId5" Type="http://schemas.openxmlformats.org/officeDocument/2006/relationships/hyperlink" Target="https://www.rab.gov.rw/" TargetMode="External"/><Relationship Id="rId15" Type="http://schemas.openxmlformats.org/officeDocument/2006/relationships/image" Target="../media/image13.tiff"/><Relationship Id="rId10" Type="http://schemas.openxmlformats.org/officeDocument/2006/relationships/hyperlink" Target="https://www.icpac.net/" TargetMode="External"/><Relationship Id="rId4" Type="http://schemas.openxmlformats.org/officeDocument/2006/relationships/hyperlink" Target="https://www.meteorwanda.gov.rw/" TargetMode="External"/><Relationship Id="rId9" Type="http://schemas.openxmlformats.org/officeDocument/2006/relationships/hyperlink" Target="https://www.metoffice.gov.uk/about-us/what/working-with-other-organisations/international/projects/wiser" TargetMode="External"/><Relationship Id="rId14" Type="http://schemas.openxmlformats.org/officeDocument/2006/relationships/hyperlink" Target="https://www.icpac.net/events/the-63rd-greater-horn-of-africa-climate-outlook-forum-ghacof-63-for-the-march-to-may-mam-2023-season-22nd-february-2023/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hyperlink" Target="https://iri.columbia.edu/our-expertise/climate/tools/cpt/" TargetMode="External"/><Relationship Id="rId7" Type="http://schemas.openxmlformats.org/officeDocument/2006/relationships/hyperlink" Target="http://iridl.ldeo.columbia.edu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iri.columbia.edu/resources/enacts/" TargetMode="External"/><Relationship Id="rId5" Type="http://schemas.openxmlformats.org/officeDocument/2006/relationships/hyperlink" Target="https://iri.columbia.edu/our-expertise/climate/tools/cdt/" TargetMode="External"/><Relationship Id="rId4" Type="http://schemas.openxmlformats.org/officeDocument/2006/relationships/hyperlink" Target="https://iri-pycpt.github.io/" TargetMode="External"/><Relationship Id="rId9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93/wber/lhx016" TargetMode="External"/><Relationship Id="rId7" Type="http://schemas.openxmlformats.org/officeDocument/2006/relationships/hyperlink" Target="https://doi.org/10.1073/pnas.1618308114" TargetMode="External"/><Relationship Id="rId2" Type="http://schemas.openxmlformats.org/officeDocument/2006/relationships/hyperlink" Target="https://doi.org/10.1007/s10584-017-2094-x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1073/pnas.151396711" TargetMode="External"/><Relationship Id="rId5" Type="http://schemas.openxmlformats.org/officeDocument/2006/relationships/image" Target="../media/image18.tiff"/><Relationship Id="rId4" Type="http://schemas.openxmlformats.org/officeDocument/2006/relationships/image" Target="../media/image17.tif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wcrp-climate.org/" TargetMode="External"/><Relationship Id="rId13" Type="http://schemas.openxmlformats.org/officeDocument/2006/relationships/hyperlink" Target="https://doi.org/10.1175/WCAS-D-15-0040.1." TargetMode="External"/><Relationship Id="rId3" Type="http://schemas.openxmlformats.org/officeDocument/2006/relationships/hyperlink" Target="https://acmad.org/" TargetMode="External"/><Relationship Id="rId7" Type="http://schemas.openxmlformats.org/officeDocument/2006/relationships/hyperlink" Target="https://www.ametsoc.org/" TargetMode="External"/><Relationship Id="rId12" Type="http://schemas.openxmlformats.org/officeDocument/2006/relationships/hyperlink" Target="https://doi.org/10.1007/s10584-015-1508-x" TargetMode="External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20.tiff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aag.org/" TargetMode="External"/><Relationship Id="rId11" Type="http://schemas.openxmlformats.org/officeDocument/2006/relationships/hyperlink" Target="https://doi.org/10.1111/gec3.12136" TargetMode="External"/><Relationship Id="rId5" Type="http://schemas.openxmlformats.org/officeDocument/2006/relationships/hyperlink" Target="http://www.abn.ne/" TargetMode="External"/><Relationship Id="rId15" Type="http://schemas.openxmlformats.org/officeDocument/2006/relationships/image" Target="../media/image19.tiff"/><Relationship Id="rId10" Type="http://schemas.openxmlformats.org/officeDocument/2006/relationships/hyperlink" Target="https://doi.org/10.1080/19376812.2013.854707" TargetMode="External"/><Relationship Id="rId4" Type="http://schemas.openxmlformats.org/officeDocument/2006/relationships/hyperlink" Target="https://agrhymet.cilss.int/" TargetMode="External"/><Relationship Id="rId9" Type="http://schemas.openxmlformats.org/officeDocument/2006/relationships/hyperlink" Target="https://environment.leeds.ac.uk/see-research-innovation/dir-record/research-projects/864/african-monsoon-multidisciplinary-analysis-amma" TargetMode="External"/><Relationship Id="rId14" Type="http://schemas.openxmlformats.org/officeDocument/2006/relationships/hyperlink" Target="https://doi.org/10.1175/2010JAMC2530.1" TargetMode="Externa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s://ccsr.columbia.edu/" TargetMode="External"/><Relationship Id="rId13" Type="http://schemas.openxmlformats.org/officeDocument/2006/relationships/image" Target="../media/image21.png"/><Relationship Id="rId3" Type="http://schemas.openxmlformats.org/officeDocument/2006/relationships/hyperlink" Target="http://iri.columbia.edu/" TargetMode="External"/><Relationship Id="rId7" Type="http://schemas.openxmlformats.org/officeDocument/2006/relationships/hyperlink" Target="http://giss.nasa.gov/" TargetMode="External"/><Relationship Id="rId12" Type="http://schemas.openxmlformats.org/officeDocument/2006/relationships/hyperlink" Target="https://byrd.osu.edu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limatesociety.ei.columbia.edu/" TargetMode="External"/><Relationship Id="rId11" Type="http://schemas.openxmlformats.org/officeDocument/2006/relationships/hyperlink" Target="https://geosciences.princeton.edu/" TargetMode="External"/><Relationship Id="rId5" Type="http://schemas.openxmlformats.org/officeDocument/2006/relationships/hyperlink" Target="https://www.ametsoc.org/" TargetMode="External"/><Relationship Id="rId15" Type="http://schemas.openxmlformats.org/officeDocument/2006/relationships/image" Target="../media/image22.tiff"/><Relationship Id="rId10" Type="http://schemas.openxmlformats.org/officeDocument/2006/relationships/hyperlink" Target="https://mit.whoi.edu/" TargetMode="External"/><Relationship Id="rId4" Type="http://schemas.openxmlformats.org/officeDocument/2006/relationships/hyperlink" Target="https://www.un.org/esa/coordination/Alliance/Earth%20Institute%20-%20The%20Millennium%20Villages%20Project.htm" TargetMode="External"/><Relationship Id="rId9" Type="http://schemas.openxmlformats.org/officeDocument/2006/relationships/hyperlink" Target="https://www.nyc.gov/site/dep/index.page" TargetMode="External"/><Relationship Id="rId14" Type="http://schemas.openxmlformats.org/officeDocument/2006/relationships/hyperlink" Target="https://research.fit.edu/media/site-specific/researchfitedu/coast-climate-adaptation-library/united-states/east-coast/new-york/NYC-DEP.--2008.--CC-Assessment--Action-Plan.pdf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://giss.nasa.gov/" TargetMode="External"/><Relationship Id="rId13" Type="http://schemas.openxmlformats.org/officeDocument/2006/relationships/hyperlink" Target="https://acmad.org/" TargetMode="External"/><Relationship Id="rId3" Type="http://schemas.openxmlformats.org/officeDocument/2006/relationships/hyperlink" Target="https://www.usaid.gov/policy/climate-strategy" TargetMode="External"/><Relationship Id="rId7" Type="http://schemas.openxmlformats.org/officeDocument/2006/relationships/hyperlink" Target="https://worldprojects.columbia.edu/" TargetMode="External"/><Relationship Id="rId12" Type="http://schemas.openxmlformats.org/officeDocument/2006/relationships/hyperlink" Target="https://www.icpac.net/" TargetMode="External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gov.uk/guidance/international-climate-finance" TargetMode="External"/><Relationship Id="rId11" Type="http://schemas.openxmlformats.org/officeDocument/2006/relationships/hyperlink" Target="http://www.anacim.sn/" TargetMode="External"/><Relationship Id="rId5" Type="http://schemas.openxmlformats.org/officeDocument/2006/relationships/hyperlink" Target="https://public.wmo.int/en" TargetMode="External"/><Relationship Id="rId15" Type="http://schemas.openxmlformats.org/officeDocument/2006/relationships/image" Target="../media/image23.jpeg"/><Relationship Id="rId10" Type="http://schemas.openxmlformats.org/officeDocument/2006/relationships/hyperlink" Target="https://alliancebioversityciat.org/" TargetMode="External"/><Relationship Id="rId4" Type="http://schemas.openxmlformats.org/officeDocument/2006/relationships/hyperlink" Target="https://www.wfp.org/" TargetMode="External"/><Relationship Id="rId9" Type="http://schemas.openxmlformats.org/officeDocument/2006/relationships/hyperlink" Target="https://byrd.osu.edu/" TargetMode="External"/><Relationship Id="rId14" Type="http://schemas.openxmlformats.org/officeDocument/2006/relationships/hyperlink" Target="http://www.eiar.gov.et/" TargetMode="External"/></Relationships>
</file>

<file path=ppt/slides/_rels/slide21.xml.rels><?xml version="1.0" encoding="UTF-8" standalone="yes"?>
<Relationships xmlns="http://schemas.openxmlformats.org/package/2006/relationships"><Relationship Id="rId13" Type="http://schemas.openxmlformats.org/officeDocument/2006/relationships/hyperlink" Target="https://www.cpc.ncep.noaa.gov/products/outreach/CDPW/45/" TargetMode="External"/><Relationship Id="rId18" Type="http://schemas.openxmlformats.org/officeDocument/2006/relationships/hyperlink" Target="https://pcmdi.llnl.gov/CMIP6/" TargetMode="External"/><Relationship Id="rId26" Type="http://schemas.openxmlformats.org/officeDocument/2006/relationships/hyperlink" Target="https://www.climate.gov/maps-data/climate-data-primer/predicting-climate/climate-models" TargetMode="External"/><Relationship Id="rId39" Type="http://schemas.openxmlformats.org/officeDocument/2006/relationships/hyperlink" Target="https://legacy2.noaacrest.org/" TargetMode="External"/><Relationship Id="rId21" Type="http://schemas.openxmlformats.org/officeDocument/2006/relationships/hyperlink" Target="https://worldprojects.columbia.edu/" TargetMode="External"/><Relationship Id="rId34" Type="http://schemas.openxmlformats.org/officeDocument/2006/relationships/hyperlink" Target="https://www.usgs.gov/landsat-missions/landsat-normalized-difference-vegetation-index" TargetMode="External"/><Relationship Id="rId42" Type="http://schemas.openxmlformats.org/officeDocument/2006/relationships/hyperlink" Target="https://www.nber.org/reporter/2017number3/integrated-assessment-models-climate-change" TargetMode="External"/><Relationship Id="rId47" Type="http://schemas.openxmlformats.org/officeDocument/2006/relationships/hyperlink" Target="https://www.usaid.gov/policy/climate-strategy" TargetMode="External"/><Relationship Id="rId50" Type="http://schemas.openxmlformats.org/officeDocument/2006/relationships/hyperlink" Target="https://www.whoi.edu/" TargetMode="External"/><Relationship Id="rId7" Type="http://schemas.openxmlformats.org/officeDocument/2006/relationships/hyperlink" Target="https://environment.leeds.ac.uk/see-research-innovation/dir-record/research-projects/864/african-monsoon-multidisciplinary-analysis-amma" TargetMode="External"/><Relationship Id="rId2" Type="http://schemas.openxmlformats.org/officeDocument/2006/relationships/hyperlink" Target="https://www.aag.org/jedi/" TargetMode="External"/><Relationship Id="rId16" Type="http://schemas.openxmlformats.org/officeDocument/2006/relationships/hyperlink" Target="https://alliancebioversityciat.org/" TargetMode="External"/><Relationship Id="rId29" Type="http://schemas.openxmlformats.org/officeDocument/2006/relationships/hyperlink" Target="https://www.icpac.net/" TargetMode="External"/><Relationship Id="rId11" Type="http://schemas.openxmlformats.org/officeDocument/2006/relationships/hyperlink" Target="https://www.cgiar.org/research/program-platform/climate-change-agriculture-and-food-security/" TargetMode="External"/><Relationship Id="rId24" Type="http://schemas.openxmlformats.org/officeDocument/2006/relationships/hyperlink" Target="https://www.climate.gov/enso" TargetMode="External"/><Relationship Id="rId32" Type="http://schemas.openxmlformats.org/officeDocument/2006/relationships/hyperlink" Target="https://itise.ugr.es/" TargetMode="External"/><Relationship Id="rId37" Type="http://schemas.openxmlformats.org/officeDocument/2006/relationships/hyperlink" Target="https://cpo.noaa.gov/Divisions-Programs/Climate-and-Societal-Interactions/CAP-RISA" TargetMode="External"/><Relationship Id="rId40" Type="http://schemas.openxmlformats.org/officeDocument/2006/relationships/hyperlink" Target="https://www.nyc.gov/site/dep/index.page" TargetMode="External"/><Relationship Id="rId45" Type="http://schemas.openxmlformats.org/officeDocument/2006/relationships/hyperlink" Target="https://www.gov.uk/guidance/international-climate-finance" TargetMode="External"/><Relationship Id="rId53" Type="http://schemas.openxmlformats.org/officeDocument/2006/relationships/hyperlink" Target="https://public.wmo.int/en" TargetMode="External"/><Relationship Id="rId5" Type="http://schemas.openxmlformats.org/officeDocument/2006/relationships/hyperlink" Target="https://agrhymet.cilss.int/" TargetMode="External"/><Relationship Id="rId10" Type="http://schemas.openxmlformats.org/officeDocument/2006/relationships/hyperlink" Target="https://byrd.osu.edu/" TargetMode="External"/><Relationship Id="rId19" Type="http://schemas.openxmlformats.org/officeDocument/2006/relationships/hyperlink" Target="https://iri.columbia.edu/our-expertise/climate/tools/cpt/" TargetMode="External"/><Relationship Id="rId31" Type="http://schemas.openxmlformats.org/officeDocument/2006/relationships/hyperlink" Target="http://iridl.ldeo.columbia.edu/" TargetMode="External"/><Relationship Id="rId44" Type="http://schemas.openxmlformats.org/officeDocument/2006/relationships/hyperlink" Target="https://uccrn.ei.columbia.edu/" TargetMode="External"/><Relationship Id="rId52" Type="http://schemas.openxmlformats.org/officeDocument/2006/relationships/hyperlink" Target="https://www.wfp.org/" TargetMode="External"/><Relationship Id="rId4" Type="http://schemas.openxmlformats.org/officeDocument/2006/relationships/hyperlink" Target="https://worldprojects.columbia.edu/actoday-adapting-agriculture-climate-today-tomorrow-0" TargetMode="External"/><Relationship Id="rId9" Type="http://schemas.openxmlformats.org/officeDocument/2006/relationships/hyperlink" Target="http://www.anacim.sn/" TargetMode="External"/><Relationship Id="rId14" Type="http://schemas.openxmlformats.org/officeDocument/2006/relationships/hyperlink" Target="https://iri.columbia.edu/our-expertise/climate/tools/cdt/" TargetMode="External"/><Relationship Id="rId22" Type="http://schemas.openxmlformats.org/officeDocument/2006/relationships/hyperlink" Target="http://www.eiar.gov.et/" TargetMode="External"/><Relationship Id="rId27" Type="http://schemas.openxmlformats.org/officeDocument/2006/relationships/hyperlink" Target="https://www.icpac.net/events/the-63rd-greater-horn-of-africa-climate-outlook-forum-ghacof-63-for-the-march-to-may-mam-2023-season-22nd-february-2023/" TargetMode="External"/><Relationship Id="rId30" Type="http://schemas.openxmlformats.org/officeDocument/2006/relationships/hyperlink" Target="http://iri.columbia.edu/" TargetMode="External"/><Relationship Id="rId35" Type="http://schemas.openxmlformats.org/officeDocument/2006/relationships/hyperlink" Target="https://www.nesdis.noaa.gov/" TargetMode="External"/><Relationship Id="rId43" Type="http://schemas.openxmlformats.org/officeDocument/2006/relationships/hyperlink" Target="https://iri-pycpt.github.io/" TargetMode="External"/><Relationship Id="rId48" Type="http://schemas.openxmlformats.org/officeDocument/2006/relationships/hyperlink" Target="https://www.wcrp-climate.org/" TargetMode="External"/><Relationship Id="rId8" Type="http://schemas.openxmlformats.org/officeDocument/2006/relationships/hyperlink" Target="https://www.ametsoc.org/" TargetMode="External"/><Relationship Id="rId51" Type="http://schemas.openxmlformats.org/officeDocument/2006/relationships/hyperlink" Target="https://www.metoffice.gov.uk/about-us/what/working-with-other-organisations/international/projects/wiser" TargetMode="External"/><Relationship Id="rId3" Type="http://schemas.openxmlformats.org/officeDocument/2006/relationships/hyperlink" Target="https://acmad.org/" TargetMode="External"/><Relationship Id="rId12" Type="http://schemas.openxmlformats.org/officeDocument/2006/relationships/hyperlink" Target="https://ccsr.columbia.edu/" TargetMode="External"/><Relationship Id="rId17" Type="http://schemas.openxmlformats.org/officeDocument/2006/relationships/hyperlink" Target="http://www.cunysustainablecities.org/" TargetMode="External"/><Relationship Id="rId25" Type="http://schemas.openxmlformats.org/officeDocument/2006/relationships/hyperlink" Target="https://www.wfp.org/publications/forecast-based-financing-fbf-anticipatory-actions-food-security-2019" TargetMode="External"/><Relationship Id="rId33" Type="http://schemas.openxmlformats.org/officeDocument/2006/relationships/hyperlink" Target="http://giss.nasa.gov/" TargetMode="External"/><Relationship Id="rId38" Type="http://schemas.openxmlformats.org/officeDocument/2006/relationships/hyperlink" Target="https://www.cessrst.org/" TargetMode="External"/><Relationship Id="rId46" Type="http://schemas.openxmlformats.org/officeDocument/2006/relationships/hyperlink" Target="https://www.unocha.org/themes/environmental-dimensions-emergencies" TargetMode="External"/><Relationship Id="rId20" Type="http://schemas.openxmlformats.org/officeDocument/2006/relationships/hyperlink" Target="https://cgspace.cgiar.org/handle/10568/127008" TargetMode="External"/><Relationship Id="rId41" Type="http://schemas.openxmlformats.org/officeDocument/2006/relationships/hyperlink" Target="https://www.rab.gov.rw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agu.org/" TargetMode="External"/><Relationship Id="rId15" Type="http://schemas.openxmlformats.org/officeDocument/2006/relationships/hyperlink" Target="https://www.cgiar.org/" TargetMode="External"/><Relationship Id="rId23" Type="http://schemas.openxmlformats.org/officeDocument/2006/relationships/hyperlink" Target="https://iri.columbia.edu/resources/enacts/" TargetMode="External"/><Relationship Id="rId28" Type="http://schemas.openxmlformats.org/officeDocument/2006/relationships/hyperlink" Target="https://unfccc.int/topics/mitigation/workstreams/response-measures/modelling-tools-to-assess-the-impact-of-the-implementation-of-response-measures/integrated-assessment-models-iams-and-energy-environment-economy-e3-models" TargetMode="External"/><Relationship Id="rId36" Type="http://schemas.openxmlformats.org/officeDocument/2006/relationships/hyperlink" Target="https://iridl.ldeo.columbia.edu/SOURCES/.Models/.NMME/" TargetMode="External"/><Relationship Id="rId49" Type="http://schemas.openxmlformats.org/officeDocument/2006/relationships/hyperlink" Target="https://www.who.int/health-topics/climate-change#tab=tab_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03CF6-963B-264A-82F4-EDBD693FF7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312" y="-179964"/>
            <a:ext cx="12041688" cy="2216582"/>
          </a:xfrm>
        </p:spPr>
        <p:txBody>
          <a:bodyPr>
            <a:normAutofit fontScale="90000"/>
          </a:bodyPr>
          <a:lstStyle/>
          <a:p>
            <a:r>
              <a:rPr lang="en-US" sz="4900" dirty="0">
                <a:latin typeface="Cambria" panose="02040503050406030204" pitchFamily="18" charset="0"/>
              </a:rPr>
              <a:t>Addressing Climate Risks in a Changing World</a:t>
            </a:r>
            <a:br>
              <a:rPr lang="en-US" sz="4400" dirty="0">
                <a:latin typeface="Cambria" panose="02040503050406030204" pitchFamily="18" charset="0"/>
              </a:rPr>
            </a:br>
            <a:br>
              <a:rPr lang="en-US" sz="3600" dirty="0"/>
            </a:br>
            <a:endParaRPr lang="en-US" sz="3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097B51-ABD2-894C-9290-97938E6988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20982" y="1208737"/>
            <a:ext cx="9144000" cy="1655762"/>
          </a:xfrm>
        </p:spPr>
        <p:txBody>
          <a:bodyPr>
            <a:noAutofit/>
          </a:bodyPr>
          <a:lstStyle/>
          <a:p>
            <a:r>
              <a:rPr lang="en-US" dirty="0">
                <a:latin typeface="Cambria" panose="02040503050406030204" pitchFamily="18" charset="0"/>
              </a:rPr>
              <a:t>Asher Siebert, PhD</a:t>
            </a:r>
          </a:p>
          <a:p>
            <a:r>
              <a:rPr lang="en-US" dirty="0">
                <a:latin typeface="Cambria" panose="02040503050406030204" pitchFamily="18" charset="0"/>
                <a:hlinkClick r:id="rId2"/>
              </a:rPr>
              <a:t>asherb.siebert@gmail.com</a:t>
            </a:r>
            <a:r>
              <a:rPr lang="en-US" dirty="0">
                <a:latin typeface="Cambria" panose="02040503050406030204" pitchFamily="18" charset="0"/>
              </a:rPr>
              <a:t>, </a:t>
            </a:r>
            <a:r>
              <a:rPr lang="en-US" dirty="0">
                <a:latin typeface="Cambria" panose="02040503050406030204" pitchFamily="18" charset="0"/>
                <a:hlinkClick r:id="rId3"/>
              </a:rPr>
              <a:t>asiebert@iri.columbia.edu</a:t>
            </a:r>
            <a:endParaRPr lang="en-US" dirty="0">
              <a:latin typeface="Cambria" panose="02040503050406030204" pitchFamily="18" charset="0"/>
            </a:endParaRPr>
          </a:p>
          <a:p>
            <a:r>
              <a:rPr lang="en-US" dirty="0">
                <a:latin typeface="Cambria" panose="02040503050406030204" pitchFamily="18" charset="0"/>
                <a:hlinkClick r:id="rId4"/>
              </a:rPr>
              <a:t>LinkedIn</a:t>
            </a:r>
            <a:r>
              <a:rPr lang="en-US" dirty="0">
                <a:latin typeface="Cambria" panose="02040503050406030204" pitchFamily="18" charset="0"/>
              </a:rPr>
              <a:t>, </a:t>
            </a:r>
            <a:r>
              <a:rPr lang="en-US" dirty="0">
                <a:latin typeface="Cambria" panose="02040503050406030204" pitchFamily="18" charset="0"/>
                <a:hlinkClick r:id="rId5"/>
              </a:rPr>
              <a:t>IRI staff profile</a:t>
            </a:r>
            <a:r>
              <a:rPr lang="en-US" dirty="0">
                <a:latin typeface="Cambria" panose="02040503050406030204" pitchFamily="18" charset="0"/>
              </a:rPr>
              <a:t>, </a:t>
            </a:r>
            <a:r>
              <a:rPr lang="en-US" dirty="0">
                <a:latin typeface="Cambria" panose="02040503050406030204" pitchFamily="18" charset="0"/>
                <a:hlinkClick r:id="rId6"/>
              </a:rPr>
              <a:t>Google Scholar</a:t>
            </a:r>
            <a:r>
              <a:rPr lang="en-US" dirty="0">
                <a:latin typeface="Cambria" panose="02040503050406030204" pitchFamily="18" charset="0"/>
              </a:rPr>
              <a:t>, </a:t>
            </a:r>
            <a:r>
              <a:rPr lang="en-US" dirty="0">
                <a:latin typeface="Cambria" panose="02040503050406030204" pitchFamily="18" charset="0"/>
                <a:hlinkClick r:id="rId7"/>
              </a:rPr>
              <a:t>ORCID</a:t>
            </a:r>
            <a:r>
              <a:rPr lang="en-US" dirty="0">
                <a:latin typeface="Cambria" panose="02040503050406030204" pitchFamily="18" charset="0"/>
              </a:rPr>
              <a:t>, </a:t>
            </a:r>
            <a:r>
              <a:rPr lang="en-US" dirty="0">
                <a:latin typeface="Cambria" panose="02040503050406030204" pitchFamily="18" charset="0"/>
                <a:hlinkClick r:id="rId8"/>
              </a:rPr>
              <a:t>ResearchGate</a:t>
            </a:r>
            <a:endParaRPr lang="en-US" dirty="0">
              <a:latin typeface="Cambria" panose="02040503050406030204" pitchFamily="18" charset="0"/>
            </a:endParaRPr>
          </a:p>
          <a:p>
            <a:endParaRPr lang="en-US" dirty="0">
              <a:latin typeface="Cambria" panose="02040503050406030204" pitchFamily="18" charset="0"/>
            </a:endParaRPr>
          </a:p>
          <a:p>
            <a:r>
              <a:rPr lang="en-US" dirty="0">
                <a:latin typeface="Cambria" panose="02040503050406030204" pitchFamily="18" charset="0"/>
              </a:rPr>
              <a:t>Assistant Professor Candidate </a:t>
            </a:r>
          </a:p>
          <a:p>
            <a:r>
              <a:rPr lang="en-US" dirty="0">
                <a:latin typeface="Cambria" panose="02040503050406030204" pitchFamily="18" charset="0"/>
              </a:rPr>
              <a:t>Earth and Atmospheric Science (EAS) Department</a:t>
            </a:r>
          </a:p>
          <a:p>
            <a:r>
              <a:rPr lang="en-US" dirty="0">
                <a:latin typeface="Cambria" panose="02040503050406030204" pitchFamily="18" charset="0"/>
              </a:rPr>
              <a:t>City College of New York (CCNY)</a:t>
            </a:r>
          </a:p>
          <a:p>
            <a:endParaRPr lang="en-US" dirty="0">
              <a:latin typeface="Cambria" panose="02040503050406030204" pitchFamily="18" charset="0"/>
            </a:endParaRPr>
          </a:p>
          <a:p>
            <a:r>
              <a:rPr lang="en-US" dirty="0">
                <a:latin typeface="Cambria" panose="02040503050406030204" pitchFamily="18" charset="0"/>
              </a:rPr>
              <a:t>Former Senior Staff Associate (2016-2022)</a:t>
            </a:r>
          </a:p>
          <a:p>
            <a:r>
              <a:rPr lang="en-US" dirty="0">
                <a:latin typeface="Cambria" panose="02040503050406030204" pitchFamily="18" charset="0"/>
              </a:rPr>
              <a:t>International Research Institute for Climate and Society (IRI)</a:t>
            </a:r>
          </a:p>
          <a:p>
            <a:r>
              <a:rPr lang="en-US" dirty="0">
                <a:latin typeface="Cambria" panose="02040503050406030204" pitchFamily="18" charset="0"/>
              </a:rPr>
              <a:t>Climate School/Earth Institute, Columbia University</a:t>
            </a:r>
          </a:p>
        </p:txBody>
      </p:sp>
    </p:spTree>
    <p:extLst>
      <p:ext uri="{BB962C8B-B14F-4D97-AF65-F5344CB8AC3E}">
        <p14:creationId xmlns:p14="http://schemas.microsoft.com/office/powerpoint/2010/main" val="37816799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DAC51-9426-514B-B754-D0325E04B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2265"/>
            <a:ext cx="10515600" cy="578772"/>
          </a:xfrm>
        </p:spPr>
        <p:txBody>
          <a:bodyPr>
            <a:noAutofit/>
          </a:bodyPr>
          <a:lstStyle/>
          <a:p>
            <a:pPr algn="ctr"/>
            <a:r>
              <a:rPr lang="en-US" dirty="0">
                <a:latin typeface="Cambria" panose="02040503050406030204" pitchFamily="18" charset="0"/>
              </a:rPr>
              <a:t>Seminar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396D3E-7F71-A046-9BB6-9DD417E37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914400"/>
            <a:ext cx="10908323" cy="5943600"/>
          </a:xfrm>
        </p:spPr>
        <p:txBody>
          <a:bodyPr>
            <a:normAutofit/>
          </a:bodyPr>
          <a:lstStyle/>
          <a:p>
            <a:r>
              <a:rPr lang="en-US" dirty="0">
                <a:latin typeface="Cambria" panose="02040503050406030204" pitchFamily="18" charset="0"/>
              </a:rPr>
              <a:t>Aspirations and Motivating Questions</a:t>
            </a:r>
          </a:p>
          <a:p>
            <a:pPr lvl="1"/>
            <a:r>
              <a:rPr lang="en-US" dirty="0">
                <a:latin typeface="Cambria" panose="02040503050406030204" pitchFamily="18" charset="0"/>
              </a:rPr>
              <a:t>Research, Collaboration and Funding </a:t>
            </a:r>
          </a:p>
          <a:p>
            <a:pPr lvl="1"/>
            <a:r>
              <a:rPr lang="en-US" dirty="0">
                <a:latin typeface="Cambria" panose="02040503050406030204" pitchFamily="18" charset="0"/>
              </a:rPr>
              <a:t>Teaching and Advising</a:t>
            </a:r>
          </a:p>
          <a:p>
            <a:pPr lvl="1"/>
            <a:r>
              <a:rPr lang="en-US" dirty="0">
                <a:latin typeface="Cambria" panose="02040503050406030204" pitchFamily="18" charset="0"/>
              </a:rPr>
              <a:t>Justice, Equity, Diversity, Inclusion (JEDI)</a:t>
            </a:r>
          </a:p>
          <a:p>
            <a:r>
              <a:rPr lang="en-US" dirty="0">
                <a:latin typeface="Cambria" panose="02040503050406030204" pitchFamily="18" charset="0"/>
              </a:rPr>
              <a:t>Work/Education History</a:t>
            </a:r>
          </a:p>
          <a:p>
            <a:pPr lvl="1"/>
            <a:r>
              <a:rPr lang="en-US" dirty="0">
                <a:latin typeface="Cambria" panose="02040503050406030204" pitchFamily="18" charset="0"/>
              </a:rPr>
              <a:t>Senior Staff Associate &amp; Postdoc </a:t>
            </a:r>
            <a:r>
              <a:rPr lang="en-US" dirty="0">
                <a:latin typeface="Cambria" panose="02040503050406030204" pitchFamily="18" charset="0"/>
                <a:hlinkClick r:id="rId2"/>
              </a:rPr>
              <a:t>IRI</a:t>
            </a:r>
            <a:r>
              <a:rPr lang="en-US" dirty="0">
                <a:latin typeface="Cambria" panose="02040503050406030204" pitchFamily="18" charset="0"/>
              </a:rPr>
              <a:t>/</a:t>
            </a:r>
            <a:r>
              <a:rPr lang="en-US" dirty="0">
                <a:latin typeface="Cambria" panose="02040503050406030204" pitchFamily="18" charset="0"/>
                <a:hlinkClick r:id="rId3"/>
              </a:rPr>
              <a:t>Columbia Climate School</a:t>
            </a:r>
            <a:r>
              <a:rPr lang="en-US" dirty="0">
                <a:latin typeface="Cambria" panose="02040503050406030204" pitchFamily="18" charset="0"/>
              </a:rPr>
              <a:t> 2016-2022</a:t>
            </a:r>
          </a:p>
          <a:p>
            <a:pPr lvl="1"/>
            <a:r>
              <a:rPr lang="en-US" dirty="0">
                <a:latin typeface="Cambria" panose="02040503050406030204" pitchFamily="18" charset="0"/>
              </a:rPr>
              <a:t>Postdoc </a:t>
            </a:r>
            <a:r>
              <a:rPr lang="en-US" dirty="0">
                <a:latin typeface="Cambria" panose="02040503050406030204" pitchFamily="18" charset="0"/>
                <a:hlinkClick r:id="rId4"/>
              </a:rPr>
              <a:t>Princeton Environment Institute</a:t>
            </a:r>
            <a:r>
              <a:rPr lang="en-US" dirty="0">
                <a:latin typeface="Cambria" panose="02040503050406030204" pitchFamily="18" charset="0"/>
              </a:rPr>
              <a:t> 2015-2016</a:t>
            </a:r>
          </a:p>
          <a:p>
            <a:pPr lvl="1"/>
            <a:r>
              <a:rPr lang="en-US" dirty="0">
                <a:latin typeface="Cambria" panose="02040503050406030204" pitchFamily="18" charset="0"/>
              </a:rPr>
              <a:t>PhD </a:t>
            </a:r>
            <a:r>
              <a:rPr lang="en-US" dirty="0">
                <a:latin typeface="Cambria" panose="02040503050406030204" pitchFamily="18" charset="0"/>
                <a:hlinkClick r:id="rId5"/>
              </a:rPr>
              <a:t>Rutgers Geography</a:t>
            </a:r>
            <a:r>
              <a:rPr lang="en-US" dirty="0">
                <a:latin typeface="Cambria" panose="02040503050406030204" pitchFamily="18" charset="0"/>
              </a:rPr>
              <a:t> 2009-2015</a:t>
            </a:r>
          </a:p>
          <a:p>
            <a:pPr lvl="1"/>
            <a:r>
              <a:rPr lang="en-US" dirty="0">
                <a:latin typeface="Cambria" panose="02040503050406030204" pitchFamily="18" charset="0"/>
              </a:rPr>
              <a:t>Staff Associate IRI/Columbia 2006-2008</a:t>
            </a:r>
          </a:p>
          <a:p>
            <a:pPr lvl="1"/>
            <a:r>
              <a:rPr lang="en-US" dirty="0">
                <a:latin typeface="Cambria" panose="02040503050406030204" pitchFamily="18" charset="0"/>
              </a:rPr>
              <a:t>MA </a:t>
            </a:r>
            <a:r>
              <a:rPr lang="en-US" dirty="0">
                <a:latin typeface="Cambria" panose="02040503050406030204" pitchFamily="18" charset="0"/>
                <a:hlinkClick r:id="rId6"/>
              </a:rPr>
              <a:t>Columbia Climate and Society</a:t>
            </a:r>
            <a:r>
              <a:rPr lang="en-US" dirty="0">
                <a:latin typeface="Cambria" panose="02040503050406030204" pitchFamily="18" charset="0"/>
              </a:rPr>
              <a:t> and </a:t>
            </a:r>
            <a:r>
              <a:rPr lang="en-US" dirty="0">
                <a:latin typeface="Cambria" panose="02040503050406030204" pitchFamily="18" charset="0"/>
                <a:hlinkClick r:id="rId7"/>
              </a:rPr>
              <a:t>NASA-GISS</a:t>
            </a:r>
            <a:r>
              <a:rPr lang="en-US" dirty="0">
                <a:latin typeface="Cambria" panose="02040503050406030204" pitchFamily="18" charset="0"/>
              </a:rPr>
              <a:t> Internship 2005-2006</a:t>
            </a:r>
          </a:p>
          <a:p>
            <a:pPr lvl="1"/>
            <a:r>
              <a:rPr lang="en-US" dirty="0">
                <a:latin typeface="Cambria" panose="02040503050406030204" pitchFamily="18" charset="0"/>
              </a:rPr>
              <a:t>Graduate work </a:t>
            </a:r>
            <a:r>
              <a:rPr lang="en-US" dirty="0">
                <a:latin typeface="Cambria" panose="02040503050406030204" pitchFamily="18" charset="0"/>
                <a:hlinkClick r:id="rId8"/>
              </a:rPr>
              <a:t>MIT-WHOI</a:t>
            </a:r>
            <a:r>
              <a:rPr lang="en-US" dirty="0">
                <a:latin typeface="Cambria" panose="02040503050406030204" pitchFamily="18" charset="0"/>
              </a:rPr>
              <a:t> Physical Oceanography 2002-2004</a:t>
            </a:r>
          </a:p>
          <a:p>
            <a:pPr lvl="1"/>
            <a:r>
              <a:rPr lang="en-US" dirty="0">
                <a:latin typeface="Cambria" panose="02040503050406030204" pitchFamily="18" charset="0"/>
              </a:rPr>
              <a:t>BA </a:t>
            </a:r>
            <a:r>
              <a:rPr lang="en-US" dirty="0">
                <a:latin typeface="Cambria" panose="02040503050406030204" pitchFamily="18" charset="0"/>
                <a:hlinkClick r:id="rId9"/>
              </a:rPr>
              <a:t>Princeton Geosciences</a:t>
            </a:r>
            <a:r>
              <a:rPr lang="en-US" dirty="0">
                <a:latin typeface="Cambria" panose="02040503050406030204" pitchFamily="18" charset="0"/>
              </a:rPr>
              <a:t> and internship at </a:t>
            </a:r>
            <a:r>
              <a:rPr lang="en-US" dirty="0">
                <a:latin typeface="Cambria" panose="02040503050406030204" pitchFamily="18" charset="0"/>
                <a:hlinkClick r:id="rId10"/>
              </a:rPr>
              <a:t>Ohio State BPRC</a:t>
            </a:r>
            <a:r>
              <a:rPr lang="en-US" dirty="0">
                <a:latin typeface="Cambria" panose="02040503050406030204" pitchFamily="18" charset="0"/>
              </a:rPr>
              <a:t> 1998-2002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2FE9C5-5710-3743-972F-DD7C7A7F3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D73ED-92AA-7F4D-AC9F-0612D6F0ACD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0911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1AB21-4F10-8F4E-B337-00E65CA9EB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045" y="110483"/>
            <a:ext cx="11875625" cy="873366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ambria" panose="02040503050406030204" pitchFamily="18" charset="0"/>
              </a:rPr>
              <a:t>Challenges and Research Areas in Climate Risk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DEEFB4-571E-8D4C-8709-886846AC50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4329" y="983849"/>
            <a:ext cx="11875625" cy="5763668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Cambria" panose="02040503050406030204" pitchFamily="18" charset="0"/>
              </a:rPr>
              <a:t>Challenges</a:t>
            </a:r>
          </a:p>
          <a:p>
            <a:pPr lvl="1"/>
            <a:r>
              <a:rPr lang="en-US" sz="2800" dirty="0">
                <a:latin typeface="Cambria" panose="02040503050406030204" pitchFamily="18" charset="0"/>
              </a:rPr>
              <a:t>Climate risks are growing – geophysical hazard, vulnerability, exposure</a:t>
            </a:r>
          </a:p>
          <a:p>
            <a:pPr lvl="1"/>
            <a:r>
              <a:rPr lang="en-US" sz="2800" dirty="0">
                <a:latin typeface="Cambria" panose="02040503050406030204" pitchFamily="18" charset="0"/>
              </a:rPr>
              <a:t>Vulnerability/poverty </a:t>
            </a:r>
          </a:p>
          <a:p>
            <a:pPr lvl="1"/>
            <a:r>
              <a:rPr lang="en-US" sz="2800" dirty="0">
                <a:latin typeface="Cambria" panose="02040503050406030204" pitchFamily="18" charset="0"/>
              </a:rPr>
              <a:t>More severe, prolonged and compound extreme events </a:t>
            </a:r>
          </a:p>
          <a:p>
            <a:pPr lvl="1"/>
            <a:r>
              <a:rPr lang="en-US" sz="2800" dirty="0">
                <a:latin typeface="Cambria" panose="02040503050406030204" pitchFamily="18" charset="0"/>
              </a:rPr>
              <a:t>Funding for climate resilience/adaptation</a:t>
            </a:r>
          </a:p>
          <a:p>
            <a:r>
              <a:rPr lang="en-US" sz="3200" dirty="0">
                <a:latin typeface="Cambria" panose="02040503050406030204" pitchFamily="18" charset="0"/>
              </a:rPr>
              <a:t>Research Areas</a:t>
            </a:r>
          </a:p>
          <a:p>
            <a:pPr lvl="1"/>
            <a:r>
              <a:rPr lang="en-US" sz="2800" dirty="0">
                <a:latin typeface="Cambria" panose="02040503050406030204" pitchFamily="18" charset="0"/>
              </a:rPr>
              <a:t>Data analysis</a:t>
            </a:r>
          </a:p>
          <a:p>
            <a:pPr lvl="1"/>
            <a:r>
              <a:rPr lang="en-US" sz="2800" dirty="0">
                <a:latin typeface="Cambria" panose="02040503050406030204" pitchFamily="18" charset="0"/>
              </a:rPr>
              <a:t>Predictability/projection</a:t>
            </a:r>
          </a:p>
          <a:p>
            <a:pPr lvl="1"/>
            <a:r>
              <a:rPr lang="en-US" sz="2800" dirty="0">
                <a:latin typeface="Cambria" panose="02040503050406030204" pitchFamily="18" charset="0"/>
              </a:rPr>
              <a:t>User/scientist co-production of climate services</a:t>
            </a:r>
          </a:p>
          <a:p>
            <a:pPr lvl="1"/>
            <a:r>
              <a:rPr lang="en-US" sz="2800" dirty="0">
                <a:latin typeface="Cambria" panose="02040503050406030204" pitchFamily="18" charset="0"/>
              </a:rPr>
              <a:t>Adaptation/Mitigation synergies</a:t>
            </a:r>
          </a:p>
          <a:p>
            <a:pPr lvl="1"/>
            <a:r>
              <a:rPr lang="en-US" sz="2800" dirty="0">
                <a:latin typeface="Cambria" panose="02040503050406030204" pitchFamily="18" charset="0"/>
              </a:rPr>
              <a:t>Sustainable development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93F35F-4F60-8042-922E-FE4124E82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D73ED-92AA-7F4D-AC9F-0612D6F0ACD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3125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83A8E-9979-E741-AA0A-316A79E68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572" y="138459"/>
            <a:ext cx="11678856" cy="1320573"/>
          </a:xfrm>
        </p:spPr>
        <p:txBody>
          <a:bodyPr>
            <a:noAutofit/>
          </a:bodyPr>
          <a:lstStyle/>
          <a:p>
            <a:pPr algn="ctr"/>
            <a:r>
              <a:rPr lang="en-US" dirty="0">
                <a:latin typeface="Cambria" panose="02040503050406030204" pitchFamily="18" charset="0"/>
              </a:rPr>
              <a:t>Seasonal Forecasting for Sector Applications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C353A9-016A-E44C-B963-0CFCC40810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6572" y="1600200"/>
            <a:ext cx="8518718" cy="5133628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Cambria" panose="02040503050406030204" pitchFamily="18" charset="0"/>
              </a:rPr>
              <a:t>Forecasts need to be understandable, flexible and applicable for the user</a:t>
            </a:r>
          </a:p>
          <a:p>
            <a:r>
              <a:rPr lang="en-US" sz="3200" dirty="0">
                <a:latin typeface="Cambria" panose="02040503050406030204" pitchFamily="18" charset="0"/>
              </a:rPr>
              <a:t>Research interest areas include:</a:t>
            </a:r>
          </a:p>
          <a:p>
            <a:pPr lvl="1"/>
            <a:r>
              <a:rPr lang="en-US" sz="2800" dirty="0">
                <a:latin typeface="Cambria" panose="02040503050406030204" pitchFamily="18" charset="0"/>
              </a:rPr>
              <a:t>Public Health</a:t>
            </a:r>
          </a:p>
          <a:p>
            <a:pPr lvl="1"/>
            <a:r>
              <a:rPr lang="en-US" sz="2800" dirty="0">
                <a:latin typeface="Cambria" panose="02040503050406030204" pitchFamily="18" charset="0"/>
              </a:rPr>
              <a:t>Energy</a:t>
            </a:r>
          </a:p>
          <a:p>
            <a:pPr lvl="1"/>
            <a:r>
              <a:rPr lang="en-US" sz="2800" dirty="0">
                <a:latin typeface="Cambria" panose="02040503050406030204" pitchFamily="18" charset="0"/>
              </a:rPr>
              <a:t>Food Security</a:t>
            </a:r>
          </a:p>
          <a:p>
            <a:pPr lvl="1"/>
            <a:r>
              <a:rPr lang="en-US" sz="2800" dirty="0">
                <a:latin typeface="Cambria" panose="02040503050406030204" pitchFamily="18" charset="0"/>
              </a:rPr>
              <a:t>Water</a:t>
            </a:r>
          </a:p>
          <a:p>
            <a:pPr lvl="1"/>
            <a:r>
              <a:rPr lang="en-US" sz="2800" dirty="0">
                <a:latin typeface="Cambria" panose="02040503050406030204" pitchFamily="18" charset="0"/>
              </a:rPr>
              <a:t>Disaster Management &amp; Humanitarian Response </a:t>
            </a:r>
            <a:endParaRPr lang="en-US" sz="3200" dirty="0">
              <a:latin typeface="Cambria" panose="02040503050406030204" pitchFamily="18" charset="0"/>
            </a:endParaRPr>
          </a:p>
          <a:p>
            <a:pPr lvl="1"/>
            <a:r>
              <a:rPr lang="en-US" sz="2800" dirty="0">
                <a:latin typeface="Cambria" panose="02040503050406030204" pitchFamily="18" charset="0"/>
              </a:rPr>
              <a:t>Time dependence of planning decisions</a:t>
            </a:r>
          </a:p>
          <a:p>
            <a:pPr lvl="1"/>
            <a:r>
              <a:rPr lang="en-US" sz="2800" dirty="0">
                <a:latin typeface="Cambria" panose="02040503050406030204" pitchFamily="18" charset="0"/>
              </a:rPr>
              <a:t>Interrelationship of sectoral impacts</a:t>
            </a:r>
          </a:p>
        </p:txBody>
      </p:sp>
      <p:pic>
        <p:nvPicPr>
          <p:cNvPr id="4100" name="Picture 4" descr="Climate Effects on Health | CDC">
            <a:hlinkClick r:id="rId3"/>
            <a:extLst>
              <a:ext uri="{FF2B5EF4-FFF2-40B4-BE49-F238E27FC236}">
                <a16:creationId xmlns:a16="http://schemas.microsoft.com/office/drawing/2014/main" id="{2795A271-7578-E548-BBB2-21FAC83B46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8319" y="3042770"/>
            <a:ext cx="2789890" cy="2083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First-ever Colorado River water shortage is now almost certain, new projections show">
            <a:hlinkClick r:id="rId5"/>
            <a:extLst>
              <a:ext uri="{FF2B5EF4-FFF2-40B4-BE49-F238E27FC236}">
                <a16:creationId xmlns:a16="http://schemas.microsoft.com/office/drawing/2014/main" id="{B0103679-CD2F-8443-B27C-8652F4E20E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1692" y="5161675"/>
            <a:ext cx="2789890" cy="1572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7" descr="First-ever Colorado River water shortage is now almost certain, new projections show">
            <a:extLst>
              <a:ext uri="{FF2B5EF4-FFF2-40B4-BE49-F238E27FC236}">
                <a16:creationId xmlns:a16="http://schemas.microsoft.com/office/drawing/2014/main" id="{E0CD9F90-E73A-9443-9313-BA81F019605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4662" y="90545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DC934D-53A1-4A46-A77E-C2410E586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D73ED-92AA-7F4D-AC9F-0612D6F0ACDD}" type="slidenum">
              <a:rPr lang="en-US" smtClean="0"/>
              <a:t>4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0473C6-8D15-6463-8B22-997A2B9AAB63}"/>
              </a:ext>
            </a:extLst>
          </p:cNvPr>
          <p:cNvSpPr txBox="1"/>
          <p:nvPr/>
        </p:nvSpPr>
        <p:spPr>
          <a:xfrm>
            <a:off x="9618322" y="5161675"/>
            <a:ext cx="21498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Lake Mead, NV after </a:t>
            </a:r>
          </a:p>
          <a:p>
            <a:r>
              <a:rPr lang="en-US" dirty="0">
                <a:solidFill>
                  <a:schemeClr val="bg1"/>
                </a:solidFill>
              </a:rPr>
              <a:t>decades of drought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D34956B-015C-E00C-055F-45EF3B5B392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07938" y="1279752"/>
            <a:ext cx="2789890" cy="175049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10A8C7D-0ACE-D9F2-AF1A-65EC9BD92AA0}"/>
              </a:ext>
            </a:extLst>
          </p:cNvPr>
          <p:cNvSpPr txBox="1"/>
          <p:nvPr/>
        </p:nvSpPr>
        <p:spPr>
          <a:xfrm>
            <a:off x="9339143" y="1508667"/>
            <a:ext cx="2664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Block Island RI Wind Farm </a:t>
            </a:r>
          </a:p>
          <a:p>
            <a:r>
              <a:rPr lang="en-US" dirty="0"/>
              <a:t>in Heavy Seas</a:t>
            </a:r>
          </a:p>
        </p:txBody>
      </p:sp>
    </p:spTree>
    <p:extLst>
      <p:ext uri="{BB962C8B-B14F-4D97-AF65-F5344CB8AC3E}">
        <p14:creationId xmlns:p14="http://schemas.microsoft.com/office/powerpoint/2010/main" val="25519208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EFE49-D789-1142-A94D-1076CE746D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825" y="0"/>
            <a:ext cx="11910349" cy="1006997"/>
          </a:xfrm>
        </p:spPr>
        <p:txBody>
          <a:bodyPr>
            <a:noAutofit/>
          </a:bodyPr>
          <a:lstStyle/>
          <a:p>
            <a:pPr algn="ctr"/>
            <a:r>
              <a:rPr lang="en-US" dirty="0">
                <a:latin typeface="Cambria" panose="02040503050406030204" pitchFamily="18" charset="0"/>
              </a:rPr>
              <a:t>Extreme Events under Climate Change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E7FC6F-A2B2-1E43-B3A2-87CF2A14F9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3223" y="1122744"/>
            <a:ext cx="7994361" cy="5613721"/>
          </a:xfrm>
        </p:spPr>
        <p:txBody>
          <a:bodyPr>
            <a:normAutofit/>
          </a:bodyPr>
          <a:lstStyle/>
          <a:p>
            <a:pPr lvl="1"/>
            <a:r>
              <a:rPr lang="en-US" sz="3200" dirty="0">
                <a:latin typeface="Cambria" panose="02040503050406030204" pitchFamily="18" charset="0"/>
              </a:rPr>
              <a:t>St</a:t>
            </a:r>
            <a:r>
              <a:rPr lang="en-US" sz="2800" dirty="0">
                <a:latin typeface="Cambria" panose="02040503050406030204" pitchFamily="18" charset="0"/>
              </a:rPr>
              <a:t>atistical methods</a:t>
            </a:r>
          </a:p>
          <a:p>
            <a:pPr lvl="2"/>
            <a:r>
              <a:rPr lang="en-US" sz="2400" dirty="0">
                <a:latin typeface="Cambria" panose="02040503050406030204" pitchFamily="18" charset="0"/>
              </a:rPr>
              <a:t>Monte Carlo and autoregression</a:t>
            </a:r>
          </a:p>
          <a:p>
            <a:pPr lvl="2"/>
            <a:r>
              <a:rPr lang="en-US" sz="2400" dirty="0">
                <a:latin typeface="Cambria" panose="02040503050406030204" pitchFamily="18" charset="0"/>
              </a:rPr>
              <a:t>Conditional/Markov analysis </a:t>
            </a:r>
          </a:p>
          <a:p>
            <a:pPr lvl="2"/>
            <a:r>
              <a:rPr lang="en-US" sz="2400" dirty="0">
                <a:latin typeface="Cambria" panose="02040503050406030204" pitchFamily="18" charset="0"/>
              </a:rPr>
              <a:t>Distribution analysis – tail behavior and skew</a:t>
            </a:r>
          </a:p>
          <a:p>
            <a:pPr lvl="1"/>
            <a:r>
              <a:rPr lang="en-US" sz="2800" dirty="0">
                <a:latin typeface="Cambria" panose="02040503050406030204" pitchFamily="18" charset="0"/>
              </a:rPr>
              <a:t>Dynamical and/or blended methods</a:t>
            </a:r>
          </a:p>
          <a:p>
            <a:pPr lvl="2"/>
            <a:r>
              <a:rPr lang="en-US" sz="2400" dirty="0">
                <a:latin typeface="Cambria" panose="02040503050406030204" pitchFamily="18" charset="0"/>
              </a:rPr>
              <a:t>Weather types</a:t>
            </a:r>
          </a:p>
          <a:p>
            <a:pPr lvl="2"/>
            <a:r>
              <a:rPr lang="en-US" sz="2400" dirty="0">
                <a:latin typeface="Cambria" panose="02040503050406030204" pitchFamily="18" charset="0"/>
              </a:rPr>
              <a:t>Analogue studies</a:t>
            </a:r>
          </a:p>
          <a:p>
            <a:pPr lvl="2"/>
            <a:r>
              <a:rPr lang="en-US" sz="2400" dirty="0">
                <a:latin typeface="Cambria" panose="02040503050406030204" pitchFamily="18" charset="0"/>
              </a:rPr>
              <a:t>Modeling Compound events</a:t>
            </a:r>
          </a:p>
          <a:p>
            <a:pPr lvl="1"/>
            <a:r>
              <a:rPr lang="en-US" sz="2800" dirty="0">
                <a:latin typeface="Cambria" panose="02040503050406030204" pitchFamily="18" charset="0"/>
              </a:rPr>
              <a:t>Sector impact modeling (statistical &amp;  dynamical methods)</a:t>
            </a:r>
          </a:p>
          <a:p>
            <a:pPr lvl="2"/>
            <a:r>
              <a:rPr lang="en-US" sz="2400" dirty="0">
                <a:latin typeface="Cambria" panose="02040503050406030204" pitchFamily="18" charset="0"/>
              </a:rPr>
              <a:t>Combining climate science with sector impacts</a:t>
            </a:r>
          </a:p>
          <a:p>
            <a:pPr lvl="2"/>
            <a:r>
              <a:rPr lang="en-US" sz="2400" dirty="0">
                <a:latin typeface="Cambria" panose="02040503050406030204" pitchFamily="18" charset="0"/>
              </a:rPr>
              <a:t>Interrelationships of sectoral impacts</a:t>
            </a:r>
          </a:p>
          <a:p>
            <a:pPr lvl="2"/>
            <a:r>
              <a:rPr lang="en-US" sz="2400" dirty="0">
                <a:latin typeface="Cambria" panose="02040503050406030204" pitchFamily="18" charset="0"/>
              </a:rPr>
              <a:t>Tailoring outputs to user needs</a:t>
            </a:r>
          </a:p>
          <a:p>
            <a:pPr marL="457200" lvl="1" indent="0">
              <a:buNone/>
            </a:pPr>
            <a:endParaRPr lang="en-US" sz="2800" dirty="0">
              <a:latin typeface="Cambria" panose="02040503050406030204" pitchFamily="18" charset="0"/>
            </a:endParaRPr>
          </a:p>
          <a:p>
            <a:pPr marL="457200" lvl="1" indent="0">
              <a:buNone/>
            </a:pPr>
            <a:endParaRPr lang="en-US" dirty="0">
              <a:latin typeface="Cambria" panose="02040503050406030204" pitchFamily="18" charset="0"/>
            </a:endParaRPr>
          </a:p>
          <a:p>
            <a:pPr lvl="1"/>
            <a:endParaRPr lang="en-US" dirty="0">
              <a:latin typeface="Cambria" panose="02040503050406030204" pitchFamily="18" charset="0"/>
            </a:endParaRP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EFB1A79-C2EC-8249-9E9B-8A02578A79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5006" y="1069627"/>
            <a:ext cx="3033630" cy="222213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3ACB599-3B8E-694F-8C53-CED0655735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5418" y="5019611"/>
            <a:ext cx="3052805" cy="1714659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3D997FE-2E4D-1C46-96BC-3A3AC87C5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D73ED-92AA-7F4D-AC9F-0612D6F0ACDD}" type="slidenum">
              <a:rPr lang="en-US" smtClean="0"/>
              <a:t>5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D7580A4-3BD9-EE67-19EF-9390B527337F}"/>
              </a:ext>
            </a:extLst>
          </p:cNvPr>
          <p:cNvSpPr txBox="1"/>
          <p:nvPr/>
        </p:nvSpPr>
        <p:spPr>
          <a:xfrm>
            <a:off x="9485329" y="1140806"/>
            <a:ext cx="21832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Hurricane Maria over</a:t>
            </a:r>
          </a:p>
          <a:p>
            <a:r>
              <a:rPr lang="en-US" dirty="0">
                <a:solidFill>
                  <a:schemeClr val="bg1"/>
                </a:solidFill>
              </a:rPr>
              <a:t>Puerto Rico 2017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9CD6C8-A6C8-9DF5-88F7-0FD3AB220C03}"/>
              </a:ext>
            </a:extLst>
          </p:cNvPr>
          <p:cNvSpPr txBox="1"/>
          <p:nvPr/>
        </p:nvSpPr>
        <p:spPr>
          <a:xfrm>
            <a:off x="9180567" y="4981700"/>
            <a:ext cx="27807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Bidwell Bar Bridge, CA 2020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7CB6568-FD97-6C3A-572B-057364A3D3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52141" y="3292093"/>
            <a:ext cx="1766172" cy="1714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0708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EFE49-D789-1142-A94D-1076CE746D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471" y="365126"/>
            <a:ext cx="11910349" cy="795460"/>
          </a:xfrm>
        </p:spPr>
        <p:txBody>
          <a:bodyPr>
            <a:noAutofit/>
          </a:bodyPr>
          <a:lstStyle/>
          <a:p>
            <a:pPr algn="ctr"/>
            <a:r>
              <a:rPr lang="en-US" dirty="0">
                <a:latin typeface="Cambria" panose="02040503050406030204" pitchFamily="18" charset="0"/>
              </a:rPr>
              <a:t>Financial Adaptations to Climate Risk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E7FC6F-A2B2-1E43-B3A2-87CF2A14F9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15858"/>
            <a:ext cx="6688740" cy="5242141"/>
          </a:xfrm>
        </p:spPr>
        <p:txBody>
          <a:bodyPr>
            <a:normAutofit fontScale="47500" lnSpcReduction="20000"/>
          </a:bodyPr>
          <a:lstStyle/>
          <a:p>
            <a:r>
              <a:rPr lang="en-US" sz="5900" dirty="0">
                <a:latin typeface="Cambria" panose="02040503050406030204" pitchFamily="18" charset="0"/>
              </a:rPr>
              <a:t>Weather/Climate Index Insurance</a:t>
            </a:r>
          </a:p>
          <a:p>
            <a:pPr lvl="1"/>
            <a:r>
              <a:rPr lang="en-US" sz="5100" dirty="0">
                <a:latin typeface="Cambria" panose="02040503050406030204" pitchFamily="18" charset="0"/>
              </a:rPr>
              <a:t>Premiums depend on liability, historical climate, payout framework and default risk </a:t>
            </a:r>
          </a:p>
          <a:p>
            <a:r>
              <a:rPr lang="en-US" sz="5900" dirty="0">
                <a:latin typeface="Cambria" panose="02040503050406030204" pitchFamily="18" charset="0"/>
              </a:rPr>
              <a:t>Forecast Based Financing for Anticipatory Humanitarian Action</a:t>
            </a:r>
          </a:p>
          <a:p>
            <a:pPr lvl="1"/>
            <a:r>
              <a:rPr lang="en-US" sz="5100" dirty="0">
                <a:latin typeface="Cambria" panose="02040503050406030204" pitchFamily="18" charset="0"/>
              </a:rPr>
              <a:t>geophysical index/human impact</a:t>
            </a:r>
          </a:p>
          <a:p>
            <a:pPr lvl="1"/>
            <a:r>
              <a:rPr lang="en-US" sz="5100" dirty="0">
                <a:latin typeface="Cambria" panose="02040503050406030204" pitchFamily="18" charset="0"/>
              </a:rPr>
              <a:t>payout at threshold </a:t>
            </a:r>
          </a:p>
          <a:p>
            <a:pPr lvl="1"/>
            <a:r>
              <a:rPr lang="en-US" sz="5100" dirty="0">
                <a:latin typeface="Cambria" panose="02040503050406030204" pitchFamily="18" charset="0"/>
              </a:rPr>
              <a:t>advantages: speed/timing, impact/reach</a:t>
            </a:r>
          </a:p>
          <a:p>
            <a:pPr lvl="1"/>
            <a:r>
              <a:rPr lang="en-US" sz="5100" dirty="0">
                <a:latin typeface="Cambria" panose="02040503050406030204" pitchFamily="18" charset="0"/>
              </a:rPr>
              <a:t>challenges: uninsured/uncovered risks, errors, trust</a:t>
            </a:r>
          </a:p>
          <a:p>
            <a:pPr lvl="1"/>
            <a:r>
              <a:rPr lang="en-US" sz="5100" dirty="0">
                <a:latin typeface="Cambria" panose="02040503050406030204" pitchFamily="18" charset="0"/>
              </a:rPr>
              <a:t>current applications: drought/famine risk </a:t>
            </a:r>
          </a:p>
          <a:p>
            <a:pPr lvl="1"/>
            <a:r>
              <a:rPr lang="en-US" sz="5100" dirty="0">
                <a:latin typeface="Cambria" panose="02040503050406030204" pitchFamily="18" charset="0"/>
              </a:rPr>
              <a:t>future applications: heat waves, floods, health impacts, energy and water provision, etc.</a:t>
            </a:r>
          </a:p>
          <a:p>
            <a:endParaRPr lang="en-US" dirty="0"/>
          </a:p>
        </p:txBody>
      </p:sp>
      <p:pic>
        <p:nvPicPr>
          <p:cNvPr id="3073" name="Picture 1">
            <a:extLst>
              <a:ext uri="{FF2B5EF4-FFF2-40B4-BE49-F238E27FC236}">
                <a16:creationId xmlns:a16="http://schemas.microsoft.com/office/drawing/2014/main" id="{4A3A807D-CC2F-C942-ACC3-FD5079ECFB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4244" y="1615858"/>
            <a:ext cx="2916723" cy="3978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EAE9C7-08C6-2A41-8AE2-D3D81363E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D73ED-92AA-7F4D-AC9F-0612D6F0ACDD}" type="slidenum">
              <a:rPr lang="en-US" smtClean="0"/>
              <a:t>6</a:t>
            </a:fld>
            <a:endParaRPr lang="en-US"/>
          </a:p>
        </p:txBody>
      </p:sp>
      <p:pic>
        <p:nvPicPr>
          <p:cNvPr id="1025" name="Picture 1">
            <a:extLst>
              <a:ext uri="{FF2B5EF4-FFF2-40B4-BE49-F238E27FC236}">
                <a16:creationId xmlns:a16="http://schemas.microsoft.com/office/drawing/2014/main" id="{3D377D1E-8216-F627-7B85-2498FC2BCA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540" y="5652788"/>
            <a:ext cx="5594249" cy="1068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19111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83880-688D-624A-A3F0-F7B649D9F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6"/>
            <a:ext cx="10515600" cy="662782"/>
          </a:xfrm>
        </p:spPr>
        <p:txBody>
          <a:bodyPr>
            <a:noAutofit/>
          </a:bodyPr>
          <a:lstStyle/>
          <a:p>
            <a:pPr algn="ctr"/>
            <a:r>
              <a:rPr lang="en-US" dirty="0">
                <a:latin typeface="Cambria" panose="02040503050406030204" pitchFamily="18" charset="0"/>
              </a:rPr>
              <a:t>Collaboration/Funding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A5A8A7-16C1-F043-A6B7-5B8788826F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81038"/>
            <a:ext cx="10515600" cy="6158706"/>
          </a:xfrm>
        </p:spPr>
        <p:txBody>
          <a:bodyPr>
            <a:normAutofit fontScale="92500" lnSpcReduction="10000"/>
          </a:bodyPr>
          <a:lstStyle/>
          <a:p>
            <a:r>
              <a:rPr lang="en-US" sz="3200" dirty="0">
                <a:latin typeface="Cambria" panose="02040503050406030204" pitchFamily="18" charset="0"/>
              </a:rPr>
              <a:t>EAS faculty: climate/pollutant/health, impacts of extreme events, paleoclimate/contemporary climate, natural disasters</a:t>
            </a:r>
          </a:p>
          <a:p>
            <a:r>
              <a:rPr lang="en-US" sz="3200" dirty="0">
                <a:latin typeface="Cambria" panose="02040503050406030204" pitchFamily="18" charset="0"/>
              </a:rPr>
              <a:t>IRI Columbia potential adjunct role</a:t>
            </a:r>
          </a:p>
          <a:p>
            <a:r>
              <a:rPr lang="en-US" sz="3200" dirty="0">
                <a:latin typeface="Cambria" panose="02040503050406030204" pitchFamily="18" charset="0"/>
              </a:rPr>
              <a:t>Federal and International Scientific Agencies </a:t>
            </a:r>
          </a:p>
          <a:p>
            <a:pPr lvl="1"/>
            <a:r>
              <a:rPr lang="en-US" sz="2800" dirty="0">
                <a:latin typeface="Cambria" panose="02040503050406030204" pitchFamily="18" charset="0"/>
              </a:rPr>
              <a:t>US: </a:t>
            </a:r>
            <a:r>
              <a:rPr lang="en-US" sz="2800" dirty="0">
                <a:latin typeface="Cambria" panose="02040503050406030204" pitchFamily="18" charset="0"/>
                <a:hlinkClick r:id="rId3"/>
              </a:rPr>
              <a:t>NSF</a:t>
            </a:r>
            <a:r>
              <a:rPr lang="en-US" sz="2800" dirty="0">
                <a:latin typeface="Cambria" panose="02040503050406030204" pitchFamily="18" charset="0"/>
              </a:rPr>
              <a:t>, </a:t>
            </a:r>
            <a:r>
              <a:rPr lang="en-US" sz="2800" dirty="0">
                <a:latin typeface="Cambria" panose="02040503050406030204" pitchFamily="18" charset="0"/>
                <a:hlinkClick r:id="rId4"/>
              </a:rPr>
              <a:t>NOAA</a:t>
            </a:r>
            <a:r>
              <a:rPr lang="en-US" sz="2800" dirty="0">
                <a:latin typeface="Cambria" panose="02040503050406030204" pitchFamily="18" charset="0"/>
              </a:rPr>
              <a:t>, </a:t>
            </a:r>
            <a:r>
              <a:rPr lang="en-US" sz="2800" dirty="0">
                <a:latin typeface="Cambria" panose="02040503050406030204" pitchFamily="18" charset="0"/>
                <a:hlinkClick r:id="rId5"/>
              </a:rPr>
              <a:t>NASA</a:t>
            </a:r>
            <a:r>
              <a:rPr lang="en-US" sz="2800" dirty="0">
                <a:latin typeface="Cambria" panose="02040503050406030204" pitchFamily="18" charset="0"/>
              </a:rPr>
              <a:t>, </a:t>
            </a:r>
            <a:r>
              <a:rPr lang="en-US" sz="2800" dirty="0">
                <a:latin typeface="Cambria" panose="02040503050406030204" pitchFamily="18" charset="0"/>
                <a:hlinkClick r:id="rId6"/>
              </a:rPr>
              <a:t>DOE</a:t>
            </a:r>
            <a:r>
              <a:rPr lang="en-US" sz="2800" dirty="0">
                <a:latin typeface="Cambria" panose="02040503050406030204" pitchFamily="18" charset="0"/>
              </a:rPr>
              <a:t>, </a:t>
            </a:r>
            <a:r>
              <a:rPr lang="en-US" sz="2800" dirty="0">
                <a:latin typeface="Cambria" panose="02040503050406030204" pitchFamily="18" charset="0"/>
                <a:hlinkClick r:id="rId7"/>
              </a:rPr>
              <a:t>NIH</a:t>
            </a:r>
            <a:r>
              <a:rPr lang="en-US" sz="2800" dirty="0">
                <a:latin typeface="Cambria" panose="02040503050406030204" pitchFamily="18" charset="0"/>
              </a:rPr>
              <a:t>, </a:t>
            </a:r>
            <a:r>
              <a:rPr lang="en-US" sz="2800" dirty="0">
                <a:latin typeface="Cambria" panose="02040503050406030204" pitchFamily="18" charset="0"/>
                <a:hlinkClick r:id="rId8"/>
              </a:rPr>
              <a:t>USGS</a:t>
            </a:r>
            <a:r>
              <a:rPr lang="en-US" sz="2800" dirty="0">
                <a:latin typeface="Cambria" panose="02040503050406030204" pitchFamily="18" charset="0"/>
              </a:rPr>
              <a:t>, </a:t>
            </a:r>
            <a:r>
              <a:rPr lang="en-US" sz="2800" dirty="0">
                <a:latin typeface="Cambria" panose="02040503050406030204" pitchFamily="18" charset="0"/>
                <a:hlinkClick r:id="rId9"/>
              </a:rPr>
              <a:t>USDA</a:t>
            </a:r>
            <a:r>
              <a:rPr lang="en-US" sz="2800" dirty="0">
                <a:latin typeface="Cambria" panose="02040503050406030204" pitchFamily="18" charset="0"/>
              </a:rPr>
              <a:t>, </a:t>
            </a:r>
            <a:r>
              <a:rPr lang="en-US" sz="2800" dirty="0">
                <a:latin typeface="Cambria" panose="02040503050406030204" pitchFamily="18" charset="0"/>
                <a:hlinkClick r:id="rId10"/>
              </a:rPr>
              <a:t>USGCRP</a:t>
            </a:r>
            <a:endParaRPr lang="en-US" sz="2800" dirty="0">
              <a:latin typeface="Cambria" panose="02040503050406030204" pitchFamily="18" charset="0"/>
            </a:endParaRPr>
          </a:p>
          <a:p>
            <a:pPr lvl="1"/>
            <a:r>
              <a:rPr lang="en-US" sz="2800" dirty="0">
                <a:latin typeface="Cambria" panose="02040503050406030204" pitchFamily="18" charset="0"/>
              </a:rPr>
              <a:t>International: </a:t>
            </a:r>
            <a:r>
              <a:rPr lang="en-US" sz="2800" dirty="0">
                <a:latin typeface="Cambria" panose="02040503050406030204" pitchFamily="18" charset="0"/>
                <a:hlinkClick r:id="rId11"/>
              </a:rPr>
              <a:t>WCRP</a:t>
            </a:r>
            <a:r>
              <a:rPr lang="en-US" sz="2800" dirty="0">
                <a:latin typeface="Cambria" panose="02040503050406030204" pitchFamily="18" charset="0"/>
              </a:rPr>
              <a:t>, </a:t>
            </a:r>
            <a:r>
              <a:rPr lang="en-US" sz="2800" dirty="0">
                <a:latin typeface="Cambria" panose="02040503050406030204" pitchFamily="18" charset="0"/>
                <a:hlinkClick r:id="rId12"/>
              </a:rPr>
              <a:t>WMO</a:t>
            </a:r>
            <a:r>
              <a:rPr lang="en-US" sz="2800" dirty="0">
                <a:latin typeface="Cambria" panose="02040503050406030204" pitchFamily="18" charset="0"/>
              </a:rPr>
              <a:t>, </a:t>
            </a:r>
            <a:r>
              <a:rPr lang="en-US" sz="2800" dirty="0">
                <a:latin typeface="Cambria" panose="02040503050406030204" pitchFamily="18" charset="0"/>
                <a:hlinkClick r:id="rId13"/>
              </a:rPr>
              <a:t>WHO</a:t>
            </a:r>
            <a:r>
              <a:rPr lang="en-US" sz="2800" dirty="0">
                <a:latin typeface="Cambria" panose="02040503050406030204" pitchFamily="18" charset="0"/>
              </a:rPr>
              <a:t>, </a:t>
            </a:r>
            <a:r>
              <a:rPr lang="en-US" sz="2800" dirty="0">
                <a:latin typeface="Cambria" panose="02040503050406030204" pitchFamily="18" charset="0"/>
                <a:hlinkClick r:id="rId14"/>
              </a:rPr>
              <a:t>Wellcome Trust</a:t>
            </a:r>
            <a:r>
              <a:rPr lang="en-US" sz="2800" dirty="0">
                <a:latin typeface="Cambria" panose="02040503050406030204" pitchFamily="18" charset="0"/>
              </a:rPr>
              <a:t> </a:t>
            </a:r>
          </a:p>
          <a:p>
            <a:r>
              <a:rPr lang="en-US" sz="3200" dirty="0">
                <a:latin typeface="Cambria" panose="02040503050406030204" pitchFamily="18" charset="0"/>
              </a:rPr>
              <a:t>Development and Humanitarian Organizations</a:t>
            </a:r>
          </a:p>
          <a:p>
            <a:pPr lvl="1"/>
            <a:r>
              <a:rPr lang="en-US" sz="2800" dirty="0">
                <a:latin typeface="Cambria" panose="02040503050406030204" pitchFamily="18" charset="0"/>
              </a:rPr>
              <a:t>International Development: </a:t>
            </a:r>
            <a:r>
              <a:rPr lang="en-US" sz="2800" dirty="0">
                <a:latin typeface="Cambria" panose="02040503050406030204" pitchFamily="18" charset="0"/>
                <a:hlinkClick r:id="rId15"/>
              </a:rPr>
              <a:t>USAID</a:t>
            </a:r>
            <a:r>
              <a:rPr lang="en-US" sz="2800" dirty="0">
                <a:latin typeface="Cambria" panose="02040503050406030204" pitchFamily="18" charset="0"/>
              </a:rPr>
              <a:t>, </a:t>
            </a:r>
            <a:r>
              <a:rPr lang="en-US" sz="2800" dirty="0">
                <a:latin typeface="Cambria" panose="02040503050406030204" pitchFamily="18" charset="0"/>
                <a:hlinkClick r:id="rId16"/>
              </a:rPr>
              <a:t>UKDfID</a:t>
            </a:r>
            <a:r>
              <a:rPr lang="en-US" sz="2800" dirty="0">
                <a:latin typeface="Cambria" panose="02040503050406030204" pitchFamily="18" charset="0"/>
              </a:rPr>
              <a:t>, </a:t>
            </a:r>
            <a:r>
              <a:rPr lang="en-US" sz="2800" dirty="0">
                <a:latin typeface="Cambria" panose="02040503050406030204" pitchFamily="18" charset="0"/>
                <a:hlinkClick r:id="rId17"/>
              </a:rPr>
              <a:t>World Bank</a:t>
            </a:r>
            <a:r>
              <a:rPr lang="en-US" sz="2800" dirty="0">
                <a:latin typeface="Cambria" panose="02040503050406030204" pitchFamily="18" charset="0"/>
              </a:rPr>
              <a:t>, other development banks</a:t>
            </a:r>
          </a:p>
          <a:p>
            <a:pPr lvl="1"/>
            <a:r>
              <a:rPr lang="en-US" sz="2800" dirty="0">
                <a:latin typeface="Cambria" panose="02040503050406030204" pitchFamily="18" charset="0"/>
              </a:rPr>
              <a:t>Humanitarian: </a:t>
            </a:r>
            <a:r>
              <a:rPr lang="en-US" sz="2800" dirty="0">
                <a:latin typeface="Cambria" panose="02040503050406030204" pitchFamily="18" charset="0"/>
                <a:hlinkClick r:id="rId18"/>
              </a:rPr>
              <a:t>WFP</a:t>
            </a:r>
            <a:r>
              <a:rPr lang="en-US" sz="2800" dirty="0">
                <a:latin typeface="Cambria" panose="02040503050406030204" pitchFamily="18" charset="0"/>
              </a:rPr>
              <a:t>, </a:t>
            </a:r>
            <a:r>
              <a:rPr lang="en-US" sz="2800" dirty="0">
                <a:latin typeface="Cambria" panose="02040503050406030204" pitchFamily="18" charset="0"/>
                <a:hlinkClick r:id="rId19"/>
              </a:rPr>
              <a:t>Red Cross/IFRC</a:t>
            </a:r>
            <a:r>
              <a:rPr lang="en-US" sz="2800" dirty="0">
                <a:latin typeface="Cambria" panose="02040503050406030204" pitchFamily="18" charset="0"/>
              </a:rPr>
              <a:t>, </a:t>
            </a:r>
            <a:r>
              <a:rPr lang="en-US" sz="2800" dirty="0">
                <a:latin typeface="Cambria" panose="02040503050406030204" pitchFamily="18" charset="0"/>
                <a:hlinkClick r:id="rId20"/>
              </a:rPr>
              <a:t>UNOCHA</a:t>
            </a:r>
            <a:r>
              <a:rPr lang="en-US" sz="2800" dirty="0">
                <a:latin typeface="Cambria" panose="02040503050406030204" pitchFamily="18" charset="0"/>
              </a:rPr>
              <a:t>, other UN</a:t>
            </a:r>
          </a:p>
          <a:p>
            <a:r>
              <a:rPr lang="en-US" sz="3200" dirty="0">
                <a:latin typeface="Cambria" panose="02040503050406030204" pitchFamily="18" charset="0"/>
              </a:rPr>
              <a:t>New York or US-based initiatives outside of CUNY</a:t>
            </a:r>
          </a:p>
          <a:p>
            <a:pPr lvl="1"/>
            <a:r>
              <a:rPr lang="en-US" sz="2800" dirty="0">
                <a:latin typeface="Cambria" panose="02040503050406030204" pitchFamily="18" charset="0"/>
                <a:hlinkClick r:id="rId21"/>
              </a:rPr>
              <a:t>NESDIS</a:t>
            </a:r>
            <a:r>
              <a:rPr lang="en-US" sz="2800" dirty="0">
                <a:latin typeface="Cambria" panose="02040503050406030204" pitchFamily="18" charset="0"/>
              </a:rPr>
              <a:t>, </a:t>
            </a:r>
            <a:r>
              <a:rPr lang="en-US" sz="2800" dirty="0">
                <a:latin typeface="Cambria" panose="02040503050406030204" pitchFamily="18" charset="0"/>
                <a:hlinkClick r:id="rId22"/>
              </a:rPr>
              <a:t>NOAA CAP/RISA</a:t>
            </a:r>
            <a:r>
              <a:rPr lang="en-US" sz="2800" dirty="0">
                <a:latin typeface="Cambria" panose="02040503050406030204" pitchFamily="18" charset="0"/>
              </a:rPr>
              <a:t>, </a:t>
            </a:r>
            <a:r>
              <a:rPr lang="en-US" sz="2800" dirty="0">
                <a:latin typeface="Cambria" panose="02040503050406030204" pitchFamily="18" charset="0"/>
                <a:hlinkClick r:id="rId23"/>
              </a:rPr>
              <a:t>UCCRN</a:t>
            </a:r>
            <a:r>
              <a:rPr lang="en-US" sz="2800" dirty="0">
                <a:latin typeface="Cambria" panose="02040503050406030204" pitchFamily="18" charset="0"/>
              </a:rPr>
              <a:t>, </a:t>
            </a:r>
            <a:r>
              <a:rPr lang="en-US" sz="2800" dirty="0">
                <a:latin typeface="Cambria" panose="02040503050406030204" pitchFamily="18" charset="0"/>
                <a:hlinkClick r:id="rId24"/>
              </a:rPr>
              <a:t>CCSR</a:t>
            </a:r>
            <a:endParaRPr lang="en-US" sz="2800" dirty="0">
              <a:latin typeface="Cambria" panose="02040503050406030204" pitchFamily="18" charset="0"/>
            </a:endParaRPr>
          </a:p>
          <a:p>
            <a:r>
              <a:rPr lang="en-US" sz="3200" dirty="0">
                <a:latin typeface="Cambria" panose="02040503050406030204" pitchFamily="18" charset="0"/>
              </a:rPr>
              <a:t>CCNY/CUNY affiliated</a:t>
            </a:r>
          </a:p>
          <a:p>
            <a:pPr lvl="1"/>
            <a:r>
              <a:rPr lang="en-US" sz="2800" dirty="0">
                <a:latin typeface="Cambria" panose="02040503050406030204" pitchFamily="18" charset="0"/>
                <a:hlinkClick r:id="rId25"/>
              </a:rPr>
              <a:t>NOAA-CESSRST</a:t>
            </a:r>
            <a:r>
              <a:rPr lang="en-US" sz="2800" dirty="0">
                <a:latin typeface="Cambria" panose="02040503050406030204" pitchFamily="18" charset="0"/>
              </a:rPr>
              <a:t>, </a:t>
            </a:r>
            <a:r>
              <a:rPr lang="en-US" sz="2800" dirty="0">
                <a:latin typeface="Cambria" panose="02040503050406030204" pitchFamily="18" charset="0"/>
                <a:hlinkClick r:id="rId26"/>
              </a:rPr>
              <a:t>NOAA-CREST</a:t>
            </a:r>
            <a:r>
              <a:rPr lang="en-US" sz="2800" dirty="0">
                <a:latin typeface="Cambria" panose="02040503050406030204" pitchFamily="18" charset="0"/>
              </a:rPr>
              <a:t>, </a:t>
            </a:r>
            <a:r>
              <a:rPr lang="en-US" sz="2800" dirty="0">
                <a:latin typeface="Cambria" panose="02040503050406030204" pitchFamily="18" charset="0"/>
                <a:hlinkClick r:id="rId27"/>
              </a:rPr>
              <a:t>CISC</a:t>
            </a:r>
            <a:endParaRPr lang="en-US" sz="3200" dirty="0">
              <a:latin typeface="Cambria" panose="02040503050406030204" pitchFamily="18" charset="0"/>
            </a:endParaRPr>
          </a:p>
          <a:p>
            <a:pPr marL="0" indent="0">
              <a:buNone/>
            </a:pPr>
            <a:endParaRPr lang="en-US" sz="3200" dirty="0">
              <a:latin typeface="Cambria" panose="02040503050406030204" pitchFamily="18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A28871-BAC6-D245-B7E3-4707A88F4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D73ED-92AA-7F4D-AC9F-0612D6F0ACD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8802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A1E58-1585-5147-86CC-2B397A902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25910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ambria" panose="02040503050406030204" pitchFamily="18" charset="0"/>
              </a:rPr>
              <a:t>Teaching/Advising/Curriculum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FDE49E-AD4D-884F-8BF6-9E833F88F3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973" y="825910"/>
            <a:ext cx="11363128" cy="6032090"/>
          </a:xfrm>
        </p:spPr>
        <p:txBody>
          <a:bodyPr>
            <a:noAutofit/>
          </a:bodyPr>
          <a:lstStyle/>
          <a:p>
            <a:r>
              <a:rPr lang="en-US" sz="2400" dirty="0">
                <a:latin typeface="Cambria" panose="02040503050406030204" pitchFamily="18" charset="0"/>
              </a:rPr>
              <a:t>Goals</a:t>
            </a:r>
            <a:r>
              <a:rPr lang="en-US" dirty="0">
                <a:latin typeface="Cambria" panose="02040503050406030204" pitchFamily="18" charset="0"/>
              </a:rPr>
              <a:t> </a:t>
            </a:r>
          </a:p>
          <a:p>
            <a:pPr lvl="1"/>
            <a:r>
              <a:rPr lang="en-US" sz="2000" dirty="0">
                <a:latin typeface="Cambria" panose="02040503050406030204" pitchFamily="18" charset="0"/>
              </a:rPr>
              <a:t>Love, curiosity and appreciation for planet and those who inhabit it</a:t>
            </a:r>
          </a:p>
          <a:p>
            <a:pPr lvl="1"/>
            <a:r>
              <a:rPr lang="en-US" sz="2000" dirty="0">
                <a:latin typeface="Cambria" panose="02040503050406030204" pitchFamily="18" charset="0"/>
              </a:rPr>
              <a:t>Subject mastery, creativity, teamwork</a:t>
            </a:r>
          </a:p>
          <a:p>
            <a:pPr lvl="1"/>
            <a:r>
              <a:rPr lang="en-US" sz="2000" dirty="0">
                <a:latin typeface="Cambria" panose="02040503050406030204" pitchFamily="18" charset="0"/>
              </a:rPr>
              <a:t>Cope with climate risk in life, community and world</a:t>
            </a:r>
          </a:p>
          <a:p>
            <a:pPr lvl="1"/>
            <a:r>
              <a:rPr lang="en-US" sz="2000" dirty="0">
                <a:latin typeface="Cambria" panose="02040503050406030204" pitchFamily="18" charset="0"/>
              </a:rPr>
              <a:t>Research program rooted in climate science, statistics, modeling, societal impact and UN Sustainable Development Goals (</a:t>
            </a:r>
            <a:r>
              <a:rPr lang="en-US" sz="2000" dirty="0">
                <a:latin typeface="Cambria" panose="02040503050406030204" pitchFamily="18" charset="0"/>
                <a:hlinkClick r:id="rId2"/>
              </a:rPr>
              <a:t>SDGs</a:t>
            </a:r>
            <a:r>
              <a:rPr lang="en-US" sz="2000" dirty="0">
                <a:latin typeface="Cambria" panose="02040503050406030204" pitchFamily="18" charset="0"/>
              </a:rPr>
              <a:t>)</a:t>
            </a:r>
          </a:p>
          <a:p>
            <a:r>
              <a:rPr lang="en-US" sz="2400" dirty="0">
                <a:latin typeface="Cambria" panose="02040503050406030204" pitchFamily="18" charset="0"/>
              </a:rPr>
              <a:t>Existing Courses</a:t>
            </a:r>
          </a:p>
          <a:p>
            <a:pPr lvl="1"/>
            <a:r>
              <a:rPr lang="en-US" sz="2000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Earth Systems (Atmosphere and Ocean), Climate Change, Natural Disasters, Hydrology, Quantitative Methods</a:t>
            </a:r>
          </a:p>
          <a:p>
            <a:r>
              <a:rPr lang="en-US" sz="2400" dirty="0">
                <a:latin typeface="Cambria" panose="02040503050406030204" pitchFamily="18" charset="0"/>
              </a:rPr>
              <a:t>New/Refined Courses</a:t>
            </a:r>
          </a:p>
          <a:p>
            <a:pPr lvl="1"/>
            <a:r>
              <a:rPr lang="en-US" sz="2000" dirty="0">
                <a:latin typeface="Cambria" panose="02040503050406030204" pitchFamily="18" charset="0"/>
              </a:rPr>
              <a:t>Climate and Society, Sector Impacts, Applied Forecasting, Quantitative Methods </a:t>
            </a:r>
          </a:p>
          <a:p>
            <a:r>
              <a:rPr lang="en-US" sz="2400" dirty="0">
                <a:latin typeface="Cambria" panose="02040503050406030204" pitchFamily="18" charset="0"/>
              </a:rPr>
              <a:t>Seminars </a:t>
            </a:r>
          </a:p>
          <a:p>
            <a:pPr lvl="1"/>
            <a:r>
              <a:rPr lang="en-US" sz="2000" dirty="0">
                <a:latin typeface="Cambria" panose="02040503050406030204" pitchFamily="18" charset="0"/>
              </a:rPr>
              <a:t>CCNY/CUNY, other American universities, African institutions or universities</a:t>
            </a:r>
          </a:p>
          <a:p>
            <a:r>
              <a:rPr lang="en-US" sz="2400" dirty="0">
                <a:latin typeface="Cambria" panose="02040503050406030204" pitchFamily="18" charset="0"/>
              </a:rPr>
              <a:t>Internships, graduate programs, etc. </a:t>
            </a:r>
          </a:p>
          <a:p>
            <a:pPr lvl="1"/>
            <a:r>
              <a:rPr lang="en-US" sz="2000" dirty="0">
                <a:latin typeface="Cambria" panose="02040503050406030204" pitchFamily="18" charset="0"/>
              </a:rPr>
              <a:t>CCNY/CUNY, Columbia, international organizations, African organizations</a:t>
            </a:r>
            <a:endParaRPr lang="en-US" dirty="0">
              <a:latin typeface="Cambria" panose="02040503050406030204" pitchFamily="18" charset="0"/>
            </a:endParaRPr>
          </a:p>
          <a:p>
            <a:r>
              <a:rPr lang="en-US" sz="2400" dirty="0">
                <a:latin typeface="Cambria" panose="02040503050406030204" pitchFamily="18" charset="0"/>
              </a:rPr>
              <a:t>Earth and Climate Science AP course (with many other EAS scholars)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A082B2-D0CA-A34A-BE99-2C9D58D8A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D73ED-92AA-7F4D-AC9F-0612D6F0ACDD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1441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10A2C2-D6A8-8F25-2300-B802183E8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922903"/>
          </a:xfrm>
        </p:spPr>
        <p:txBody>
          <a:bodyPr/>
          <a:lstStyle/>
          <a:p>
            <a:pPr algn="ctr"/>
            <a:r>
              <a:rPr lang="en-US" dirty="0">
                <a:latin typeface="Cambria" panose="02040503050406030204" pitchFamily="18" charset="0"/>
              </a:rPr>
              <a:t>Challenge Topics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E0F13A-2F32-82A5-B055-BE88CCDB9C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77238"/>
            <a:ext cx="10515600" cy="6020017"/>
          </a:xfrm>
        </p:spPr>
        <p:txBody>
          <a:bodyPr>
            <a:normAutofit lnSpcReduction="10000"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Climate Science</a:t>
            </a:r>
          </a:p>
          <a:p>
            <a:pPr>
              <a:spcBef>
                <a:spcPts val="0"/>
              </a:spcBef>
            </a:pPr>
            <a:r>
              <a:rPr lang="en-US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Critical climate uncertainties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Concerning feedback mechanisms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Extreme events: locally, regionally and globally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Coupled processes in a changing climate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Biogeochemical cycles and sequestration of carbon and heat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800" dirty="0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Climate Services</a:t>
            </a:r>
            <a:endParaRPr lang="en-US" dirty="0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Tailoring of forecasts/projections</a:t>
            </a:r>
          </a:p>
          <a:p>
            <a:pPr marL="457200" lvl="1">
              <a:spcBef>
                <a:spcPts val="0"/>
              </a:spcBef>
            </a:pPr>
            <a:r>
              <a:rPr lang="en-US" sz="20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Health</a:t>
            </a:r>
            <a:r>
              <a:rPr lang="en-US" sz="2000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r>
              <a:rPr lang="en-US" sz="20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energy; food security; water management; coastal zones; infrastructure; cities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Interdependencies between sectors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Tradeoff between forecast skill and lead time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800" dirty="0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Mitigation/Decarbonization and International Policy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Greenhouse gasse</a:t>
            </a:r>
            <a:r>
              <a:rPr lang="en-US" sz="2400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US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(GHG) reduction prioritization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Policy approaches for decarbonization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Carbon negative tech and renewables – viability and scaling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Conference of Parties (COP) GHG reduction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COP loss and damage fund - efficacy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18CC07-4B6A-B2AC-570A-BAA4F946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D73ED-92AA-7F4D-AC9F-0612D6F0ACD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345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0E18A-D831-4240-B152-5F0700E67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729" y="136525"/>
            <a:ext cx="11411211" cy="825910"/>
          </a:xfrm>
        </p:spPr>
        <p:txBody>
          <a:bodyPr>
            <a:noAutofit/>
          </a:bodyPr>
          <a:lstStyle/>
          <a:p>
            <a:pPr algn="ctr"/>
            <a:r>
              <a:rPr lang="en-US" dirty="0">
                <a:latin typeface="Cambria" panose="02040503050406030204" pitchFamily="18" charset="0"/>
              </a:rPr>
              <a:t>Justice, Equity, Diversity, and Inclusion (JEDI)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77187F-B163-9340-A830-DEFEF22D34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19352"/>
            <a:ext cx="11104984" cy="5602123"/>
          </a:xfrm>
        </p:spPr>
        <p:txBody>
          <a:bodyPr>
            <a:normAutofit fontScale="92500" lnSpcReduction="20000"/>
          </a:bodyPr>
          <a:lstStyle/>
          <a:p>
            <a:r>
              <a:rPr lang="en-US" sz="3200" dirty="0">
                <a:latin typeface="Cambria" panose="02040503050406030204" pitchFamily="18" charset="0"/>
              </a:rPr>
              <a:t>Climate Impacts are Justice and Equity Issue (research and teaching)</a:t>
            </a:r>
          </a:p>
          <a:p>
            <a:pPr lvl="1"/>
            <a:r>
              <a:rPr lang="en-US" sz="2800" dirty="0">
                <a:latin typeface="Cambria" panose="02040503050406030204" pitchFamily="18" charset="0"/>
              </a:rPr>
              <a:t>IRI work about equity and justice across continents</a:t>
            </a:r>
          </a:p>
          <a:p>
            <a:pPr lvl="1"/>
            <a:r>
              <a:rPr lang="en-US" sz="2800" dirty="0">
                <a:latin typeface="Cambria" panose="02040503050406030204" pitchFamily="18" charset="0"/>
              </a:rPr>
              <a:t>Princeton postdoc about justice and equity across societies and generations</a:t>
            </a:r>
          </a:p>
          <a:p>
            <a:pPr lvl="1"/>
            <a:r>
              <a:rPr lang="en-US" sz="2800" dirty="0">
                <a:latin typeface="Cambria" panose="02040503050406030204" pitchFamily="18" charset="0"/>
              </a:rPr>
              <a:t>Class curricula at Rutgers focused on equity themes </a:t>
            </a:r>
          </a:p>
          <a:p>
            <a:r>
              <a:rPr lang="en-US" sz="3200" dirty="0">
                <a:latin typeface="Cambria" panose="02040503050406030204" pitchFamily="18" charset="0"/>
              </a:rPr>
              <a:t>Pipeline issue - limited racial diversity in Earth and Atmospheric Sciences</a:t>
            </a:r>
          </a:p>
          <a:p>
            <a:pPr lvl="1"/>
            <a:r>
              <a:rPr lang="en-US" sz="2800" dirty="0">
                <a:latin typeface="Cambria" panose="02040503050406030204" pitchFamily="18" charset="0"/>
              </a:rPr>
              <a:t>Outreach: other colleges and international organizations</a:t>
            </a:r>
          </a:p>
          <a:p>
            <a:pPr lvl="1"/>
            <a:r>
              <a:rPr lang="en-US" sz="2800" dirty="0">
                <a:latin typeface="Cambria" panose="02040503050406030204" pitchFamily="18" charset="0"/>
              </a:rPr>
              <a:t>Outreach: community for citizen science initiatives</a:t>
            </a:r>
          </a:p>
          <a:p>
            <a:pPr lvl="1"/>
            <a:r>
              <a:rPr lang="en-US" sz="2800" dirty="0">
                <a:latin typeface="Cambria" panose="02040503050406030204" pitchFamily="18" charset="0"/>
              </a:rPr>
              <a:t>African institutions and universities </a:t>
            </a:r>
          </a:p>
          <a:p>
            <a:r>
              <a:rPr lang="en-US" sz="3200" dirty="0">
                <a:latin typeface="Cambria" panose="02040503050406030204" pitchFamily="18" charset="0"/>
              </a:rPr>
              <a:t>Student/researcher/faculty recruitment, hiring and acceptance</a:t>
            </a:r>
          </a:p>
          <a:p>
            <a:r>
              <a:rPr lang="en-US" sz="3200" dirty="0">
                <a:latin typeface="Cambria" panose="02040503050406030204" pitchFamily="18" charset="0"/>
              </a:rPr>
              <a:t>Connect with larger thematic initiatives through professional societies: </a:t>
            </a:r>
            <a:r>
              <a:rPr lang="en-US" sz="3200" dirty="0">
                <a:latin typeface="Cambria" panose="02040503050406030204" pitchFamily="18" charset="0"/>
                <a:hlinkClick r:id="rId3"/>
              </a:rPr>
              <a:t>AGU</a:t>
            </a:r>
            <a:r>
              <a:rPr lang="en-US" sz="3200" dirty="0">
                <a:latin typeface="Cambria" panose="02040503050406030204" pitchFamily="18" charset="0"/>
              </a:rPr>
              <a:t>, </a:t>
            </a:r>
            <a:r>
              <a:rPr lang="en-US" sz="3200" dirty="0">
                <a:latin typeface="Cambria" panose="02040503050406030204" pitchFamily="18" charset="0"/>
                <a:hlinkClick r:id="rId4"/>
              </a:rPr>
              <a:t>AMS</a:t>
            </a:r>
            <a:r>
              <a:rPr lang="en-US" sz="3200" dirty="0">
                <a:latin typeface="Cambria" panose="02040503050406030204" pitchFamily="18" charset="0"/>
              </a:rPr>
              <a:t>, </a:t>
            </a:r>
            <a:r>
              <a:rPr lang="en-US" sz="3200" dirty="0">
                <a:latin typeface="Cambria" panose="02040503050406030204" pitchFamily="18" charset="0"/>
                <a:hlinkClick r:id="rId5"/>
              </a:rPr>
              <a:t>AAG</a:t>
            </a:r>
            <a:endParaRPr lang="en-US" sz="3200" dirty="0">
              <a:latin typeface="Cambria" panose="02040503050406030204" pitchFamily="18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F3E76F-BBF5-9949-8706-7A2CF5887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D73ED-92AA-7F4D-AC9F-0612D6F0ACD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5436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DA742-AB58-CE49-A756-CEA17E5B0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787078"/>
          </a:xfrm>
        </p:spPr>
        <p:txBody>
          <a:bodyPr>
            <a:noAutofit/>
          </a:bodyPr>
          <a:lstStyle/>
          <a:p>
            <a:pPr algn="ctr"/>
            <a:r>
              <a:rPr lang="en-US" sz="3600" dirty="0">
                <a:latin typeface="Cambria" panose="02040503050406030204" pitchFamily="18" charset="0"/>
              </a:rPr>
              <a:t>International Research Institute for Climate and Society </a:t>
            </a:r>
            <a:r>
              <a:rPr lang="en-US" sz="3600" dirty="0">
                <a:latin typeface="Cambria" panose="02040503050406030204" pitchFamily="18" charset="0"/>
                <a:hlinkClick r:id="rId2"/>
              </a:rPr>
              <a:t>(IRI)</a:t>
            </a:r>
            <a:r>
              <a:rPr lang="en-US" sz="3600" dirty="0">
                <a:latin typeface="Cambria" panose="02040503050406030204" pitchFamily="18" charset="0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4B9CA3-19E1-924E-B4C2-C5D028C0BC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6081" y="866185"/>
            <a:ext cx="6005052" cy="5991815"/>
          </a:xfrm>
        </p:spPr>
        <p:txBody>
          <a:bodyPr>
            <a:normAutofit fontScale="92500" lnSpcReduction="20000"/>
          </a:bodyPr>
          <a:lstStyle/>
          <a:p>
            <a:r>
              <a:rPr lang="en-US" sz="3200" dirty="0">
                <a:latin typeface="Cambria" panose="02040503050406030204" pitchFamily="18" charset="0"/>
              </a:rPr>
              <a:t>Columbia’s Earth Institute/Climate School </a:t>
            </a:r>
          </a:p>
          <a:p>
            <a:r>
              <a:rPr lang="en-US" sz="3200" dirty="0">
                <a:latin typeface="Cambria" panose="02040503050406030204" pitchFamily="18" charset="0"/>
              </a:rPr>
              <a:t>25 years, grew from first successful El Nino prediction (1980s)</a:t>
            </a:r>
          </a:p>
          <a:p>
            <a:r>
              <a:rPr lang="en-US" sz="3200" dirty="0">
                <a:latin typeface="Cambria" panose="02040503050406030204" pitchFamily="18" charset="0"/>
              </a:rPr>
              <a:t>Global service mission (Africa, Latin America, Asia)</a:t>
            </a:r>
          </a:p>
          <a:p>
            <a:r>
              <a:rPr lang="en-US" sz="3200" dirty="0">
                <a:latin typeface="Cambria" panose="02040503050406030204" pitchFamily="18" charset="0"/>
              </a:rPr>
              <a:t>Connections with national met services, regional and international organizations</a:t>
            </a:r>
          </a:p>
          <a:p>
            <a:r>
              <a:rPr lang="en-US" sz="3200" dirty="0">
                <a:latin typeface="Cambria" panose="02040503050406030204" pitchFamily="18" charset="0"/>
              </a:rPr>
              <a:t>tools and products; digital </a:t>
            </a:r>
            <a:r>
              <a:rPr lang="en-US" sz="3200" dirty="0" err="1">
                <a:latin typeface="Cambria" panose="02040503050406030204" pitchFamily="18" charset="0"/>
              </a:rPr>
              <a:t>maprooms</a:t>
            </a:r>
            <a:r>
              <a:rPr lang="en-US" sz="3200" dirty="0">
                <a:latin typeface="Cambria" panose="02040503050406030204" pitchFamily="18" charset="0"/>
              </a:rPr>
              <a:t>, </a:t>
            </a:r>
            <a:r>
              <a:rPr lang="en-US" sz="3200" dirty="0">
                <a:latin typeface="Cambria" panose="02040503050406030204" pitchFamily="18" charset="0"/>
                <a:hlinkClick r:id="rId3"/>
              </a:rPr>
              <a:t>data library</a:t>
            </a:r>
            <a:r>
              <a:rPr lang="en-US" sz="3200" dirty="0">
                <a:latin typeface="Cambria" panose="02040503050406030204" pitchFamily="18" charset="0"/>
              </a:rPr>
              <a:t>, </a:t>
            </a:r>
            <a:r>
              <a:rPr lang="en-US" sz="3200" dirty="0">
                <a:latin typeface="Cambria" panose="02040503050406030204" pitchFamily="18" charset="0"/>
                <a:hlinkClick r:id="rId4"/>
              </a:rPr>
              <a:t>seasonal</a:t>
            </a:r>
            <a:r>
              <a:rPr lang="en-US" sz="3200" dirty="0">
                <a:latin typeface="Cambria" panose="02040503050406030204" pitchFamily="18" charset="0"/>
              </a:rPr>
              <a:t> and </a:t>
            </a:r>
            <a:r>
              <a:rPr lang="en-US" sz="3200" dirty="0">
                <a:latin typeface="Cambria" panose="02040503050406030204" pitchFamily="18" charset="0"/>
                <a:hlinkClick r:id="rId5"/>
              </a:rPr>
              <a:t>subseasonal</a:t>
            </a:r>
            <a:r>
              <a:rPr lang="en-US" sz="3200" dirty="0">
                <a:latin typeface="Cambria" panose="02040503050406030204" pitchFamily="18" charset="0"/>
              </a:rPr>
              <a:t> forecasts, </a:t>
            </a:r>
            <a:r>
              <a:rPr lang="en-US" sz="3200" dirty="0">
                <a:latin typeface="Cambria" panose="02040503050406030204" pitchFamily="18" charset="0"/>
                <a:hlinkClick r:id="rId6"/>
              </a:rPr>
              <a:t>ENSO outlooks</a:t>
            </a:r>
            <a:r>
              <a:rPr lang="en-US" sz="3200" dirty="0">
                <a:latin typeface="Cambria" panose="02040503050406030204" pitchFamily="18" charset="0"/>
              </a:rPr>
              <a:t>, </a:t>
            </a:r>
            <a:r>
              <a:rPr lang="en-US" sz="3200" dirty="0">
                <a:latin typeface="Cambria" panose="02040503050406030204" pitchFamily="18" charset="0"/>
                <a:hlinkClick r:id="rId7"/>
              </a:rPr>
              <a:t>forecasting software</a:t>
            </a:r>
            <a:r>
              <a:rPr lang="en-US" sz="3200" dirty="0">
                <a:latin typeface="Cambria" panose="02040503050406030204" pitchFamily="18" charset="0"/>
              </a:rPr>
              <a:t>, </a:t>
            </a:r>
            <a:r>
              <a:rPr lang="en-US" sz="3200" dirty="0">
                <a:latin typeface="Cambria" panose="02040503050406030204" pitchFamily="18" charset="0"/>
                <a:hlinkClick r:id="rId8"/>
              </a:rPr>
              <a:t>trainings</a:t>
            </a:r>
            <a:endParaRPr lang="en-US" sz="3200" dirty="0">
              <a:latin typeface="Cambria" panose="020405030504060302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A91D22-41CF-D245-9EA3-578888A54A5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32602" y="878712"/>
            <a:ext cx="4243677" cy="2819372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DCCEA3-E45C-5D44-A2A4-1F0427E69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D73ED-92AA-7F4D-AC9F-0612D6F0ACDD}" type="slidenum">
              <a:rPr lang="en-US" smtClean="0"/>
              <a:t>11</a:t>
            </a:fld>
            <a:endParaRPr lang="en-US"/>
          </a:p>
        </p:txBody>
      </p:sp>
      <p:pic>
        <p:nvPicPr>
          <p:cNvPr id="1025" name="Picture 1">
            <a:extLst>
              <a:ext uri="{FF2B5EF4-FFF2-40B4-BE49-F238E27FC236}">
                <a16:creationId xmlns:a16="http://schemas.microsoft.com/office/drawing/2014/main" id="{0BEC241A-66AF-4BBB-3B9A-C6D4A418A3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2602" y="3685558"/>
            <a:ext cx="4243677" cy="2963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08906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B34522-CFA8-9649-BDDC-BD7A422A1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590"/>
            <a:ext cx="10515600" cy="653447"/>
          </a:xfrm>
        </p:spPr>
        <p:txBody>
          <a:bodyPr>
            <a:noAutofit/>
          </a:bodyPr>
          <a:lstStyle/>
          <a:p>
            <a:pPr algn="ctr"/>
            <a:r>
              <a:rPr lang="en-US" dirty="0">
                <a:latin typeface="Cambria" panose="02040503050406030204" pitchFamily="18" charset="0"/>
              </a:rPr>
              <a:t>IRI Senior Staff Associate (2019-2022)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B8B3FD-66D2-1646-B2DE-DF1222E171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290" y="693561"/>
            <a:ext cx="7499734" cy="6609113"/>
          </a:xfrm>
        </p:spPr>
        <p:txBody>
          <a:bodyPr>
            <a:normAutofit fontScale="25000" lnSpcReduction="20000"/>
          </a:bodyPr>
          <a:lstStyle/>
          <a:p>
            <a:r>
              <a:rPr lang="en-US" sz="9600" dirty="0">
                <a:latin typeface="Cambria" panose="02040503050406030204" pitchFamily="18" charset="0"/>
              </a:rPr>
              <a:t>World Food </a:t>
            </a:r>
            <a:r>
              <a:rPr lang="en-US" sz="9600" dirty="0" err="1">
                <a:latin typeface="Cambria" panose="02040503050406030204" pitchFamily="18" charset="0"/>
              </a:rPr>
              <a:t>Programme</a:t>
            </a:r>
            <a:r>
              <a:rPr lang="en-US" sz="9600" dirty="0">
                <a:latin typeface="Cambria" panose="02040503050406030204" pitchFamily="18" charset="0"/>
              </a:rPr>
              <a:t> (</a:t>
            </a:r>
            <a:r>
              <a:rPr lang="en-US" sz="9600" dirty="0">
                <a:latin typeface="Cambria" panose="02040503050406030204" pitchFamily="18" charset="0"/>
                <a:hlinkClick r:id="rId2"/>
              </a:rPr>
              <a:t>WFP</a:t>
            </a:r>
            <a:r>
              <a:rPr lang="en-US" sz="9600" dirty="0">
                <a:latin typeface="Cambria" panose="02040503050406030204" pitchFamily="18" charset="0"/>
              </a:rPr>
              <a:t>) Forecast-based Financing (</a:t>
            </a:r>
            <a:r>
              <a:rPr lang="en-US" sz="9600" dirty="0">
                <a:latin typeface="Cambria" panose="02040503050406030204" pitchFamily="18" charset="0"/>
                <a:hlinkClick r:id="rId3"/>
              </a:rPr>
              <a:t>FbF</a:t>
            </a:r>
            <a:r>
              <a:rPr lang="en-US" sz="9600" dirty="0">
                <a:latin typeface="Cambria" panose="02040503050406030204" pitchFamily="18" charset="0"/>
              </a:rPr>
              <a:t>) </a:t>
            </a:r>
          </a:p>
          <a:p>
            <a:pPr lvl="1"/>
            <a:r>
              <a:rPr lang="en-US" sz="8800" dirty="0">
                <a:latin typeface="Cambria" panose="02040503050406030204" pitchFamily="18" charset="0"/>
                <a:hlinkClick r:id="rId4"/>
              </a:rPr>
              <a:t>Niger FbF project</a:t>
            </a:r>
            <a:r>
              <a:rPr lang="en-US" sz="8800" dirty="0">
                <a:latin typeface="Cambria" panose="02040503050406030204" pitchFamily="18" charset="0"/>
              </a:rPr>
              <a:t>:  10 million USD humanitarian </a:t>
            </a:r>
            <a:r>
              <a:rPr lang="en-US" sz="8800" dirty="0">
                <a:latin typeface="Cambria" panose="02040503050406030204" pitchFamily="18" charset="0"/>
                <a:hlinkClick r:id="rId5"/>
              </a:rPr>
              <a:t>payout</a:t>
            </a:r>
            <a:r>
              <a:rPr lang="en-US" sz="8800" dirty="0">
                <a:latin typeface="Cambria" panose="02040503050406030204" pitchFamily="18" charset="0"/>
              </a:rPr>
              <a:t> in 2022</a:t>
            </a:r>
          </a:p>
          <a:p>
            <a:pPr lvl="1"/>
            <a:r>
              <a:rPr lang="en-US" sz="8800" dirty="0">
                <a:latin typeface="Cambria" panose="02040503050406030204" pitchFamily="18" charset="0"/>
              </a:rPr>
              <a:t>Scoping work in Zimbabwe and Malawi</a:t>
            </a:r>
          </a:p>
          <a:p>
            <a:r>
              <a:rPr lang="en-US" sz="9600" dirty="0">
                <a:latin typeface="Cambria" panose="02040503050406030204" pitchFamily="18" charset="0"/>
              </a:rPr>
              <a:t>Adapting Agriculture to Climate Today for Tomorrow (</a:t>
            </a:r>
            <a:r>
              <a:rPr lang="en-US" sz="9600" dirty="0">
                <a:latin typeface="Cambria" panose="02040503050406030204" pitchFamily="18" charset="0"/>
                <a:hlinkClick r:id="rId6"/>
              </a:rPr>
              <a:t>ACToday</a:t>
            </a:r>
            <a:r>
              <a:rPr lang="en-US" sz="9600" dirty="0">
                <a:latin typeface="Cambria" panose="02040503050406030204" pitchFamily="18" charset="0"/>
              </a:rPr>
              <a:t>) – Columbia World Project</a:t>
            </a:r>
          </a:p>
          <a:p>
            <a:pPr lvl="1"/>
            <a:r>
              <a:rPr lang="en-US" sz="8800" dirty="0">
                <a:latin typeface="Cambria" panose="02040503050406030204" pitchFamily="18" charset="0"/>
                <a:hlinkClick r:id="rId7"/>
              </a:rPr>
              <a:t>Senegal</a:t>
            </a:r>
            <a:r>
              <a:rPr lang="en-US" sz="8800" dirty="0">
                <a:latin typeface="Cambria" panose="02040503050406030204" pitchFamily="18" charset="0"/>
              </a:rPr>
              <a:t>, </a:t>
            </a:r>
            <a:r>
              <a:rPr lang="en-US" sz="8800" dirty="0">
                <a:latin typeface="Cambria" panose="02040503050406030204" pitchFamily="18" charset="0"/>
                <a:hlinkClick r:id="rId8"/>
              </a:rPr>
              <a:t>Ethiopia</a:t>
            </a:r>
            <a:r>
              <a:rPr lang="en-US" sz="8800" dirty="0">
                <a:latin typeface="Cambria" panose="02040503050406030204" pitchFamily="18" charset="0"/>
              </a:rPr>
              <a:t>, </a:t>
            </a:r>
            <a:r>
              <a:rPr lang="en-US" sz="8800" dirty="0">
                <a:latin typeface="Cambria" panose="02040503050406030204" pitchFamily="18" charset="0"/>
                <a:hlinkClick r:id="rId9"/>
              </a:rPr>
              <a:t>Bangladesh</a:t>
            </a:r>
            <a:r>
              <a:rPr lang="en-US" sz="8800" dirty="0">
                <a:latin typeface="Cambria" panose="02040503050406030204" pitchFamily="18" charset="0"/>
              </a:rPr>
              <a:t>(met service links)</a:t>
            </a:r>
          </a:p>
          <a:p>
            <a:pPr lvl="1"/>
            <a:r>
              <a:rPr lang="en-US" sz="8800" dirty="0">
                <a:latin typeface="Cambria" panose="02040503050406030204" pitchFamily="18" charset="0"/>
              </a:rPr>
              <a:t>Remote trainings: (English) </a:t>
            </a:r>
            <a:r>
              <a:rPr lang="en-US" sz="8800" dirty="0">
                <a:latin typeface="Cambria" panose="02040503050406030204" pitchFamily="18" charset="0"/>
                <a:hlinkClick r:id="rId10"/>
              </a:rPr>
              <a:t>Zambia</a:t>
            </a:r>
            <a:r>
              <a:rPr lang="en-US" sz="8800" dirty="0">
                <a:latin typeface="Cambria" panose="02040503050406030204" pitchFamily="18" charset="0"/>
              </a:rPr>
              <a:t>, </a:t>
            </a:r>
            <a:r>
              <a:rPr lang="en-US" sz="8800" dirty="0">
                <a:latin typeface="Cambria" panose="02040503050406030204" pitchFamily="18" charset="0"/>
                <a:hlinkClick r:id="rId11"/>
              </a:rPr>
              <a:t>Tanzania</a:t>
            </a:r>
            <a:r>
              <a:rPr lang="en-US" sz="8800" dirty="0">
                <a:latin typeface="Cambria" panose="02040503050406030204" pitchFamily="18" charset="0"/>
              </a:rPr>
              <a:t>, </a:t>
            </a:r>
            <a:r>
              <a:rPr lang="en-US" sz="8800" dirty="0">
                <a:latin typeface="Cambria" panose="02040503050406030204" pitchFamily="18" charset="0"/>
                <a:hlinkClick r:id="rId12"/>
              </a:rPr>
              <a:t>Malawi</a:t>
            </a:r>
            <a:r>
              <a:rPr lang="en-US" sz="8800" dirty="0">
                <a:latin typeface="Cambria" panose="02040503050406030204" pitchFamily="18" charset="0"/>
              </a:rPr>
              <a:t>, French – </a:t>
            </a:r>
            <a:r>
              <a:rPr lang="en-US" sz="8800" dirty="0">
                <a:latin typeface="Cambria" panose="02040503050406030204" pitchFamily="18" charset="0"/>
                <a:hlinkClick r:id="rId13"/>
              </a:rPr>
              <a:t>Senegal</a:t>
            </a:r>
            <a:r>
              <a:rPr lang="en-US" sz="8800" dirty="0">
                <a:latin typeface="Cambria" panose="02040503050406030204" pitchFamily="18" charset="0"/>
              </a:rPr>
              <a:t>, </a:t>
            </a:r>
            <a:r>
              <a:rPr lang="en-US" sz="8800" dirty="0">
                <a:latin typeface="Cambria" panose="02040503050406030204" pitchFamily="18" charset="0"/>
                <a:hlinkClick r:id="rId14"/>
              </a:rPr>
              <a:t>Niger</a:t>
            </a:r>
            <a:r>
              <a:rPr lang="en-US" sz="8800" dirty="0">
                <a:latin typeface="Cambria" panose="02040503050406030204" pitchFamily="18" charset="0"/>
              </a:rPr>
              <a:t> </a:t>
            </a:r>
          </a:p>
          <a:p>
            <a:pPr lvl="1"/>
            <a:r>
              <a:rPr lang="en-US" sz="8800" dirty="0">
                <a:latin typeface="Cambria" panose="02040503050406030204" pitchFamily="18" charset="0"/>
              </a:rPr>
              <a:t>Curriculum development (2020-2022): </a:t>
            </a:r>
            <a:r>
              <a:rPr lang="en-US" sz="8800" dirty="0">
                <a:latin typeface="Cambria" panose="02040503050406030204" pitchFamily="18" charset="0"/>
                <a:hlinkClick r:id="rId15"/>
              </a:rPr>
              <a:t>CRMAE</a:t>
            </a:r>
            <a:r>
              <a:rPr lang="en-US" sz="8800" dirty="0">
                <a:latin typeface="Cambria" panose="02040503050406030204" pitchFamily="18" charset="0"/>
              </a:rPr>
              <a:t> – Ethiopia (undergrad, grad short courses)</a:t>
            </a:r>
          </a:p>
          <a:p>
            <a:pPr lvl="1"/>
            <a:r>
              <a:rPr lang="en-US" sz="8800" dirty="0">
                <a:latin typeface="Cambria" panose="02040503050406030204" pitchFamily="18" charset="0"/>
              </a:rPr>
              <a:t>Conference presentations - </a:t>
            </a:r>
            <a:r>
              <a:rPr lang="en-US" sz="8800" dirty="0">
                <a:latin typeface="Cambria" panose="02040503050406030204" pitchFamily="18" charset="0"/>
                <a:hlinkClick r:id="rId16"/>
              </a:rPr>
              <a:t>AGU</a:t>
            </a:r>
            <a:r>
              <a:rPr lang="en-US" sz="8800" dirty="0">
                <a:latin typeface="Cambria" panose="02040503050406030204" pitchFamily="18" charset="0"/>
              </a:rPr>
              <a:t>, </a:t>
            </a:r>
            <a:r>
              <a:rPr lang="en-US" sz="8800" dirty="0">
                <a:latin typeface="Cambria" panose="02040503050406030204" pitchFamily="18" charset="0"/>
                <a:hlinkClick r:id="rId17"/>
              </a:rPr>
              <a:t>AMS</a:t>
            </a:r>
            <a:r>
              <a:rPr lang="en-US" sz="8800" dirty="0">
                <a:latin typeface="Cambria" panose="02040503050406030204" pitchFamily="18" charset="0"/>
              </a:rPr>
              <a:t>, </a:t>
            </a:r>
            <a:r>
              <a:rPr lang="en-US" sz="8800" dirty="0">
                <a:latin typeface="Cambria" panose="02040503050406030204" pitchFamily="18" charset="0"/>
                <a:hlinkClick r:id="rId18"/>
              </a:rPr>
              <a:t>ITISE</a:t>
            </a:r>
            <a:r>
              <a:rPr lang="en-US" sz="8800" dirty="0">
                <a:latin typeface="Cambria" panose="02040503050406030204" pitchFamily="18" charset="0"/>
              </a:rPr>
              <a:t>, </a:t>
            </a:r>
            <a:r>
              <a:rPr lang="en-US" sz="8800" dirty="0">
                <a:latin typeface="Cambria" panose="02040503050406030204" pitchFamily="18" charset="0"/>
                <a:hlinkClick r:id="rId19"/>
              </a:rPr>
              <a:t>NOAA CDPW</a:t>
            </a:r>
            <a:endParaRPr lang="en-US" sz="8800" dirty="0">
              <a:latin typeface="Cambria" panose="02040503050406030204" pitchFamily="18" charset="0"/>
            </a:endParaRPr>
          </a:p>
          <a:p>
            <a:pPr lvl="1"/>
            <a:r>
              <a:rPr lang="en-US" sz="8800" dirty="0">
                <a:latin typeface="Cambria" panose="02040503050406030204" pitchFamily="18" charset="0"/>
              </a:rPr>
              <a:t>Coauthor papers  – </a:t>
            </a:r>
            <a:r>
              <a:rPr lang="en-US" sz="8800" i="1" dirty="0">
                <a:latin typeface="Cambria" panose="02040503050406030204" pitchFamily="18" charset="0"/>
                <a:hlinkClick r:id="rId20"/>
              </a:rPr>
              <a:t>Clim Dynamics</a:t>
            </a:r>
            <a:r>
              <a:rPr lang="en-US" sz="8800" i="1" dirty="0">
                <a:latin typeface="Cambria" panose="02040503050406030204" pitchFamily="18" charset="0"/>
              </a:rPr>
              <a:t>, </a:t>
            </a:r>
            <a:r>
              <a:rPr lang="en-US" sz="8800" i="1" dirty="0">
                <a:latin typeface="Cambria" panose="02040503050406030204" pitchFamily="18" charset="0"/>
                <a:hlinkClick r:id="rId21"/>
              </a:rPr>
              <a:t>Atm Research</a:t>
            </a:r>
            <a:r>
              <a:rPr lang="en-US" sz="8800" i="1" dirty="0">
                <a:latin typeface="Cambria" panose="02040503050406030204" pitchFamily="18" charset="0"/>
              </a:rPr>
              <a:t>, </a:t>
            </a:r>
            <a:r>
              <a:rPr lang="en-US" sz="8800" i="1" dirty="0">
                <a:latin typeface="Cambria" panose="02040503050406030204" pitchFamily="18" charset="0"/>
                <a:hlinkClick r:id="rId22"/>
              </a:rPr>
              <a:t>Atm and Clim Services</a:t>
            </a:r>
            <a:r>
              <a:rPr lang="en-US" sz="8800" i="1" dirty="0">
                <a:latin typeface="Cambria" panose="02040503050406030204" pitchFamily="18" charset="0"/>
              </a:rPr>
              <a:t>, </a:t>
            </a:r>
            <a:r>
              <a:rPr lang="en-US" sz="8800" i="1" dirty="0">
                <a:latin typeface="Cambria" panose="02040503050406030204" pitchFamily="18" charset="0"/>
                <a:hlinkClick r:id="rId23"/>
              </a:rPr>
              <a:t>Int J of Clim</a:t>
            </a:r>
            <a:r>
              <a:rPr lang="en-US" sz="8800" i="1" dirty="0">
                <a:latin typeface="Cambria" panose="02040503050406030204" pitchFamily="18" charset="0"/>
              </a:rPr>
              <a:t>, Malaria Journal (in </a:t>
            </a:r>
            <a:r>
              <a:rPr lang="en-US" sz="8800" dirty="0">
                <a:latin typeface="Cambria" panose="02040503050406030204" pitchFamily="18" charset="0"/>
              </a:rPr>
              <a:t>review</a:t>
            </a:r>
            <a:r>
              <a:rPr lang="en-US" sz="8800" i="1" dirty="0">
                <a:latin typeface="Cambria" panose="02040503050406030204" pitchFamily="18" charset="0"/>
              </a:rPr>
              <a:t>)</a:t>
            </a:r>
            <a:endParaRPr lang="en-US" sz="8800" dirty="0">
              <a:latin typeface="Cambria" panose="02040503050406030204" pitchFamily="18" charset="0"/>
            </a:endParaRPr>
          </a:p>
          <a:p>
            <a:r>
              <a:rPr lang="en-US" sz="9600" dirty="0">
                <a:latin typeface="Cambria" panose="02040503050406030204" pitchFamily="18" charset="0"/>
              </a:rPr>
              <a:t>Forthcoming lead author papers – </a:t>
            </a:r>
            <a:r>
              <a:rPr lang="en-US" sz="9600" i="1" dirty="0">
                <a:latin typeface="Cambria" panose="02040503050406030204" pitchFamily="18" charset="0"/>
              </a:rPr>
              <a:t>Climate Services (</a:t>
            </a:r>
            <a:r>
              <a:rPr lang="en-US" sz="9600" dirty="0">
                <a:latin typeface="Cambria" panose="02040503050406030204" pitchFamily="18" charset="0"/>
              </a:rPr>
              <a:t>Senegal), </a:t>
            </a:r>
            <a:r>
              <a:rPr lang="en-US" sz="9600" i="1" dirty="0">
                <a:latin typeface="Cambria" panose="02040503050406030204" pitchFamily="18" charset="0"/>
              </a:rPr>
              <a:t>Frontiers in Climate (</a:t>
            </a:r>
            <a:r>
              <a:rPr lang="en-US" sz="9600" dirty="0">
                <a:latin typeface="Cambria" panose="02040503050406030204" pitchFamily="18" charset="0"/>
              </a:rPr>
              <a:t>Niger </a:t>
            </a:r>
            <a:r>
              <a:rPr lang="en-US" sz="9600" dirty="0" err="1">
                <a:latin typeface="Cambria" panose="02040503050406030204" pitchFamily="18" charset="0"/>
              </a:rPr>
              <a:t>FbF</a:t>
            </a:r>
            <a:r>
              <a:rPr lang="en-US" sz="9600" i="1" dirty="0">
                <a:latin typeface="Cambria" panose="02040503050406030204" pitchFamily="18" charset="0"/>
              </a:rPr>
              <a:t>)</a:t>
            </a:r>
            <a:endParaRPr lang="en-US" sz="9600" dirty="0">
              <a:latin typeface="Cambria" panose="02040503050406030204" pitchFamily="18" charset="0"/>
            </a:endParaRPr>
          </a:p>
          <a:p>
            <a:r>
              <a:rPr lang="en-US" sz="9600" dirty="0">
                <a:latin typeface="Cambria" panose="02040503050406030204" pitchFamily="18" charset="0"/>
              </a:rPr>
              <a:t>Climate and energy: NOAA proposal, committee</a:t>
            </a:r>
          </a:p>
          <a:p>
            <a:r>
              <a:rPr lang="en-US" sz="9600" dirty="0">
                <a:latin typeface="Cambria" panose="02040503050406030204" pitchFamily="18" charset="0"/>
              </a:rPr>
              <a:t>Climate and health: </a:t>
            </a:r>
            <a:r>
              <a:rPr lang="en-US" sz="9600" dirty="0" err="1">
                <a:latin typeface="Cambria" panose="02040503050406030204" pitchFamily="18" charset="0"/>
              </a:rPr>
              <a:t>Wellcome</a:t>
            </a:r>
            <a:r>
              <a:rPr lang="en-US" sz="9600" dirty="0">
                <a:latin typeface="Cambria" panose="02040503050406030204" pitchFamily="18" charset="0"/>
              </a:rPr>
              <a:t> Trust proposal</a:t>
            </a:r>
            <a:endParaRPr lang="en-US" sz="9600" dirty="0"/>
          </a:p>
          <a:p>
            <a:endParaRPr lang="en-US" sz="9600" i="1" dirty="0">
              <a:latin typeface="Cambria" panose="02040503050406030204" pitchFamily="18" charset="0"/>
            </a:endParaRPr>
          </a:p>
          <a:p>
            <a:endParaRPr lang="en-US" sz="9600" dirty="0">
              <a:latin typeface="Cambria" panose="020405030504060302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AD4391-55D0-0F43-AFA3-6E7ADA59672D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7860890" y="681035"/>
            <a:ext cx="3962334" cy="29717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91411B6-871A-5144-AE46-6E049D379B6E}"/>
              </a:ext>
            </a:extLst>
          </p:cNvPr>
          <p:cNvSpPr txBox="1"/>
          <p:nvPr/>
        </p:nvSpPr>
        <p:spPr>
          <a:xfrm>
            <a:off x="8542182" y="6376139"/>
            <a:ext cx="25997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mbria" panose="02040503050406030204" pitchFamily="18" charset="0"/>
              </a:rPr>
              <a:t>Niger </a:t>
            </a:r>
            <a:r>
              <a:rPr lang="en-US" dirty="0" err="1">
                <a:latin typeface="Cambria" panose="02040503050406030204" pitchFamily="18" charset="0"/>
              </a:rPr>
              <a:t>FbF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</a:rPr>
              <a:t>maproom</a:t>
            </a:r>
            <a:r>
              <a:rPr lang="en-US" dirty="0">
                <a:latin typeface="Cambria" panose="02040503050406030204" pitchFamily="18" charset="0"/>
              </a:rPr>
              <a:t> tool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362E72-302A-9645-890F-E237144F7BDE}"/>
              </a:ext>
            </a:extLst>
          </p:cNvPr>
          <p:cNvSpPr txBox="1"/>
          <p:nvPr/>
        </p:nvSpPr>
        <p:spPr>
          <a:xfrm>
            <a:off x="7860890" y="3671030"/>
            <a:ext cx="40362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mbria" panose="02040503050406030204" pitchFamily="18" charset="0"/>
              </a:rPr>
              <a:t>Training in Addis Ababa, Ethiopia 2019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958CD4-F592-1945-BCC1-5B8DBF87E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D73ED-92AA-7F4D-AC9F-0612D6F0ACDD}" type="slidenum">
              <a:rPr lang="en-US" smtClean="0"/>
              <a:t>12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2E43A7D-14FC-5A28-AB37-1498B183251E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7691614" y="4226600"/>
            <a:ext cx="4300886" cy="212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0832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4AB75E-5A96-C847-AF92-4599D64B2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0482"/>
            <a:ext cx="10515600" cy="722895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ambria" panose="02040503050406030204" pitchFamily="18" charset="0"/>
              </a:rPr>
              <a:t>IRI Postdoc (2016-2019)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EA20DE-F3F4-DC46-A14A-2E17D37AA4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025" y="833378"/>
            <a:ext cx="7627375" cy="6024622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en-US" sz="3200" dirty="0">
                <a:latin typeface="Cambria" panose="02040503050406030204" pitchFamily="18" charset="0"/>
              </a:rPr>
              <a:t>Climate Change, Agriculture and Food Security (</a:t>
            </a:r>
            <a:r>
              <a:rPr lang="en-US" sz="3200" dirty="0">
                <a:latin typeface="Cambria" panose="02040503050406030204" pitchFamily="18" charset="0"/>
                <a:hlinkClick r:id="rId2"/>
              </a:rPr>
              <a:t>CCAFS</a:t>
            </a:r>
            <a:r>
              <a:rPr lang="en-US" sz="3200" dirty="0">
                <a:latin typeface="Cambria" panose="02040503050406030204" pitchFamily="18" charset="0"/>
              </a:rPr>
              <a:t>) Rwanda (</a:t>
            </a:r>
            <a:r>
              <a:rPr lang="en-US" sz="3200" dirty="0">
                <a:latin typeface="Cambria" panose="02040503050406030204" pitchFamily="18" charset="0"/>
                <a:hlinkClick r:id="rId3"/>
              </a:rPr>
              <a:t>USAID</a:t>
            </a:r>
            <a:r>
              <a:rPr lang="en-US" sz="3200" dirty="0">
                <a:latin typeface="Cambria" panose="02040503050406030204" pitchFamily="18" charset="0"/>
              </a:rPr>
              <a:t>) (2016-2019) </a:t>
            </a:r>
          </a:p>
          <a:p>
            <a:pPr lvl="1" algn="just"/>
            <a:r>
              <a:rPr lang="en-US" sz="2800" dirty="0">
                <a:latin typeface="Cambria" panose="02040503050406030204" pitchFamily="18" charset="0"/>
              </a:rPr>
              <a:t>Worked with staff at </a:t>
            </a:r>
            <a:r>
              <a:rPr lang="en-US" sz="2800" dirty="0">
                <a:latin typeface="Cambria" panose="02040503050406030204" pitchFamily="18" charset="0"/>
                <a:hlinkClick r:id="rId4"/>
              </a:rPr>
              <a:t>MeteoRwanda</a:t>
            </a:r>
            <a:r>
              <a:rPr lang="en-US" sz="2800" dirty="0">
                <a:latin typeface="Cambria" panose="02040503050406030204" pitchFamily="18" charset="0"/>
              </a:rPr>
              <a:t>, Rwanda Agriculture Board (</a:t>
            </a:r>
            <a:r>
              <a:rPr lang="en-US" sz="2800" dirty="0">
                <a:latin typeface="Cambria" panose="02040503050406030204" pitchFamily="18" charset="0"/>
                <a:hlinkClick r:id="rId5"/>
              </a:rPr>
              <a:t>RAB</a:t>
            </a:r>
            <a:r>
              <a:rPr lang="en-US" sz="2800" dirty="0">
                <a:latin typeface="Cambria" panose="02040503050406030204" pitchFamily="18" charset="0"/>
              </a:rPr>
              <a:t>) and </a:t>
            </a:r>
            <a:r>
              <a:rPr lang="en-US" sz="2800" dirty="0">
                <a:latin typeface="Cambria" panose="02040503050406030204" pitchFamily="18" charset="0"/>
                <a:hlinkClick r:id="rId6"/>
              </a:rPr>
              <a:t>CIAT-Rwanda</a:t>
            </a:r>
            <a:endParaRPr lang="en-US" sz="2800" dirty="0">
              <a:latin typeface="Cambria" panose="02040503050406030204" pitchFamily="18" charset="0"/>
            </a:endParaRPr>
          </a:p>
          <a:p>
            <a:pPr lvl="1" algn="just"/>
            <a:r>
              <a:rPr lang="en-US" sz="2800" dirty="0">
                <a:latin typeface="Cambria" panose="02040503050406030204" pitchFamily="18" charset="0"/>
              </a:rPr>
              <a:t>Forecasting multiple variables, seasons and pilot locations</a:t>
            </a:r>
          </a:p>
          <a:p>
            <a:pPr lvl="1" algn="just"/>
            <a:r>
              <a:rPr lang="en-US" sz="2800" dirty="0">
                <a:latin typeface="Cambria" panose="02040503050406030204" pitchFamily="18" charset="0"/>
              </a:rPr>
              <a:t>Training trips (6 to Africa, 1 to Bangladesh)</a:t>
            </a:r>
          </a:p>
          <a:p>
            <a:pPr lvl="1" algn="just"/>
            <a:r>
              <a:rPr lang="en-US" sz="2800" dirty="0">
                <a:latin typeface="Cambria" panose="02040503050406030204" pitchFamily="18" charset="0"/>
              </a:rPr>
              <a:t>Collaborative research/advising (external adviser for two MS theses among </a:t>
            </a:r>
            <a:r>
              <a:rPr lang="en-US" sz="2800" dirty="0" err="1">
                <a:latin typeface="Cambria" panose="02040503050406030204" pitchFamily="18" charset="0"/>
                <a:hlinkClick r:id="rId4"/>
              </a:rPr>
              <a:t>MeteoRwanda</a:t>
            </a:r>
            <a:r>
              <a:rPr lang="en-US" sz="2800" dirty="0">
                <a:latin typeface="Cambria" panose="02040503050406030204" pitchFamily="18" charset="0"/>
              </a:rPr>
              <a:t> staff)</a:t>
            </a:r>
          </a:p>
          <a:p>
            <a:pPr lvl="1" algn="just"/>
            <a:r>
              <a:rPr lang="en-US" sz="2800" dirty="0">
                <a:latin typeface="Cambria" panose="02040503050406030204" pitchFamily="18" charset="0"/>
              </a:rPr>
              <a:t>2018 Africa Climate Smart Project of the year</a:t>
            </a:r>
          </a:p>
          <a:p>
            <a:pPr lvl="1" algn="just"/>
            <a:r>
              <a:rPr lang="en-US" sz="2800" dirty="0">
                <a:latin typeface="Cambria" panose="02040503050406030204" pitchFamily="18" charset="0"/>
              </a:rPr>
              <a:t>Lead author paper - </a:t>
            </a:r>
            <a:r>
              <a:rPr lang="en-US" sz="2800" i="1" dirty="0">
                <a:latin typeface="Cambria" panose="02040503050406030204" pitchFamily="18" charset="0"/>
                <a:hlinkClick r:id="rId7"/>
              </a:rPr>
              <a:t>Int J of Clim</a:t>
            </a:r>
            <a:r>
              <a:rPr lang="en-US" sz="2800" dirty="0">
                <a:latin typeface="Cambria" panose="02040503050406030204" pitchFamily="18" charset="0"/>
              </a:rPr>
              <a:t> (data gap)</a:t>
            </a:r>
          </a:p>
          <a:p>
            <a:pPr algn="just"/>
            <a:r>
              <a:rPr lang="en-US" sz="3200" dirty="0">
                <a:latin typeface="Cambria" panose="02040503050406030204" pitchFamily="18" charset="0"/>
                <a:hlinkClick r:id="rId3"/>
              </a:rPr>
              <a:t>USAID</a:t>
            </a:r>
            <a:r>
              <a:rPr lang="en-US" sz="3200" dirty="0">
                <a:latin typeface="Cambria" panose="02040503050406030204" pitchFamily="18" charset="0"/>
              </a:rPr>
              <a:t>/</a:t>
            </a:r>
            <a:r>
              <a:rPr lang="en-US" sz="3200" dirty="0">
                <a:latin typeface="Cambria" panose="02040503050406030204" pitchFamily="18" charset="0"/>
                <a:hlinkClick r:id="rId8"/>
              </a:rPr>
              <a:t> UKDfID</a:t>
            </a:r>
            <a:r>
              <a:rPr lang="en-US" sz="3200" dirty="0">
                <a:latin typeface="Cambria" panose="02040503050406030204" pitchFamily="18" charset="0"/>
              </a:rPr>
              <a:t> (</a:t>
            </a:r>
            <a:r>
              <a:rPr lang="en-US" sz="3200" dirty="0">
                <a:latin typeface="Cambria" panose="02040503050406030204" pitchFamily="18" charset="0"/>
                <a:hlinkClick r:id="rId2"/>
              </a:rPr>
              <a:t>CCAFS</a:t>
            </a:r>
            <a:r>
              <a:rPr lang="en-US" sz="3200" dirty="0">
                <a:latin typeface="Cambria" panose="02040503050406030204" pitchFamily="18" charset="0"/>
              </a:rPr>
              <a:t>/</a:t>
            </a:r>
            <a:r>
              <a:rPr lang="en-US" sz="3200" dirty="0">
                <a:latin typeface="Cambria" panose="02040503050406030204" pitchFamily="18" charset="0"/>
                <a:hlinkClick r:id="rId9"/>
              </a:rPr>
              <a:t>WISER</a:t>
            </a:r>
            <a:r>
              <a:rPr lang="en-US" sz="3200" dirty="0">
                <a:latin typeface="Cambria" panose="02040503050406030204" pitchFamily="18" charset="0"/>
              </a:rPr>
              <a:t>) (2016-2019)</a:t>
            </a:r>
          </a:p>
          <a:p>
            <a:pPr lvl="1" algn="just"/>
            <a:r>
              <a:rPr lang="en-US" sz="2800" dirty="0">
                <a:latin typeface="Cambria" panose="02040503050406030204" pitchFamily="18" charset="0"/>
              </a:rPr>
              <a:t>Forecasting training/collaboration with regional African partners (</a:t>
            </a:r>
            <a:r>
              <a:rPr lang="en-US" sz="2800" dirty="0">
                <a:latin typeface="Cambria" panose="02040503050406030204" pitchFamily="18" charset="0"/>
                <a:hlinkClick r:id="rId10"/>
              </a:rPr>
              <a:t>ICPAC</a:t>
            </a:r>
            <a:r>
              <a:rPr lang="en-US" sz="2800" dirty="0">
                <a:latin typeface="Cambria" panose="02040503050406030204" pitchFamily="18" charset="0"/>
              </a:rPr>
              <a:t>, </a:t>
            </a:r>
            <a:r>
              <a:rPr lang="en-US" sz="2800" dirty="0">
                <a:latin typeface="Cambria" panose="02040503050406030204" pitchFamily="18" charset="0"/>
                <a:hlinkClick r:id="rId11"/>
              </a:rPr>
              <a:t>AGRHYMET</a:t>
            </a:r>
            <a:r>
              <a:rPr lang="en-US" sz="2800" dirty="0">
                <a:latin typeface="Cambria" panose="02040503050406030204" pitchFamily="18" charset="0"/>
              </a:rPr>
              <a:t>)</a:t>
            </a:r>
          </a:p>
          <a:p>
            <a:pPr algn="just"/>
            <a:r>
              <a:rPr lang="en-US" sz="3200" dirty="0">
                <a:latin typeface="Cambria" panose="02040503050406030204" pitchFamily="18" charset="0"/>
              </a:rPr>
              <a:t>Conference presentations – </a:t>
            </a:r>
            <a:r>
              <a:rPr lang="en-US" sz="3200" dirty="0">
                <a:latin typeface="Cambria" panose="02040503050406030204" pitchFamily="18" charset="0"/>
                <a:hlinkClick r:id="rId12"/>
              </a:rPr>
              <a:t>AGU</a:t>
            </a:r>
            <a:r>
              <a:rPr lang="en-US" sz="3200" dirty="0">
                <a:latin typeface="Cambria" panose="02040503050406030204" pitchFamily="18" charset="0"/>
              </a:rPr>
              <a:t>, </a:t>
            </a:r>
            <a:r>
              <a:rPr lang="en-US" sz="3200" dirty="0">
                <a:latin typeface="Cambria" panose="02040503050406030204" pitchFamily="18" charset="0"/>
                <a:hlinkClick r:id="rId13"/>
              </a:rPr>
              <a:t>AMS</a:t>
            </a:r>
            <a:r>
              <a:rPr lang="en-US" sz="3200" dirty="0">
                <a:latin typeface="Cambria" panose="02040503050406030204" pitchFamily="18" charset="0"/>
              </a:rPr>
              <a:t>, </a:t>
            </a:r>
            <a:r>
              <a:rPr lang="en-US" sz="3200" dirty="0">
                <a:latin typeface="Cambria" panose="02040503050406030204" pitchFamily="18" charset="0"/>
                <a:hlinkClick r:id="rId14"/>
              </a:rPr>
              <a:t>GHACOF</a:t>
            </a:r>
            <a:endParaRPr lang="en-US" sz="3200" dirty="0">
              <a:latin typeface="Cambria" panose="02040503050406030204" pitchFamily="18" charset="0"/>
            </a:endParaRPr>
          </a:p>
          <a:p>
            <a:pPr marL="457200" lvl="1" indent="0" algn="just">
              <a:buNone/>
            </a:pPr>
            <a:endParaRPr lang="en-US" sz="2800" i="1" dirty="0">
              <a:latin typeface="Cambria" panose="020405030504060302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0B00716-593B-1B4F-995A-1130AD6580D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70337" y="3692287"/>
            <a:ext cx="3125296" cy="272141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CBDC3EA-80CD-B74D-BD40-CBBFD128D090}"/>
              </a:ext>
            </a:extLst>
          </p:cNvPr>
          <p:cNvSpPr txBox="1"/>
          <p:nvPr/>
        </p:nvSpPr>
        <p:spPr>
          <a:xfrm>
            <a:off x="7404458" y="6550223"/>
            <a:ext cx="48111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ambria" panose="02040503050406030204" pitchFamily="18" charset="0"/>
              </a:rPr>
              <a:t>From Siebert et al. 2019 </a:t>
            </a:r>
            <a:r>
              <a:rPr lang="en-US" sz="1400" i="1" dirty="0">
                <a:latin typeface="Cambria" panose="02040503050406030204" pitchFamily="18" charset="0"/>
              </a:rPr>
              <a:t>International Journal of Climatology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1E620B-5089-F34F-83F6-98FDB8297DEB}"/>
              </a:ext>
            </a:extLst>
          </p:cNvPr>
          <p:cNvSpPr txBox="1"/>
          <p:nvPr/>
        </p:nvSpPr>
        <p:spPr>
          <a:xfrm>
            <a:off x="8441137" y="3362902"/>
            <a:ext cx="30821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Training in Kigali, Rwanda 2017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6F5306-CB30-6F4B-81D0-A1C290A9A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D73ED-92AA-7F4D-AC9F-0612D6F0ACDD}" type="slidenum">
              <a:rPr lang="en-US" smtClean="0"/>
              <a:t>13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0EFEB75-0061-C93C-DF54-ADD0E88E457E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223756" y="816218"/>
            <a:ext cx="3418457" cy="2563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7973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E1ABF-05BD-1449-B0E9-928A8EDEE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8394"/>
            <a:ext cx="10515600" cy="618723"/>
          </a:xfrm>
        </p:spPr>
        <p:txBody>
          <a:bodyPr>
            <a:noAutofit/>
          </a:bodyPr>
          <a:lstStyle/>
          <a:p>
            <a:pPr algn="ctr"/>
            <a:r>
              <a:rPr lang="en-US" dirty="0">
                <a:latin typeface="Cambria" panose="02040503050406030204" pitchFamily="18" charset="0"/>
              </a:rPr>
              <a:t>Methods and Tools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E07F94-E79B-3F4F-B730-1621DD3114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983847"/>
            <a:ext cx="7131007" cy="5874153"/>
          </a:xfrm>
        </p:spPr>
        <p:txBody>
          <a:bodyPr>
            <a:normAutofit fontScale="77500" lnSpcReduction="20000"/>
          </a:bodyPr>
          <a:lstStyle/>
          <a:p>
            <a:r>
              <a:rPr lang="en-US" sz="3200" dirty="0">
                <a:latin typeface="Cambria" panose="02040503050406030204" pitchFamily="18" charset="0"/>
              </a:rPr>
              <a:t>Quantitative</a:t>
            </a:r>
          </a:p>
          <a:p>
            <a:pPr lvl="1" algn="just"/>
            <a:r>
              <a:rPr lang="en-US" sz="2800" dirty="0">
                <a:latin typeface="Cambria" panose="02040503050406030204" pitchFamily="18" charset="0"/>
              </a:rPr>
              <a:t>Data types – station, satellite, reanalysis, GCM</a:t>
            </a:r>
          </a:p>
          <a:p>
            <a:pPr lvl="1" algn="just"/>
            <a:r>
              <a:rPr lang="en-US" sz="2800" dirty="0">
                <a:latin typeface="Cambria" panose="02040503050406030204" pitchFamily="18" charset="0"/>
              </a:rPr>
              <a:t>Data fields – precipitation, temperature, SST, winds, NDVI, population, income, vulnerability </a:t>
            </a:r>
          </a:p>
          <a:p>
            <a:pPr lvl="1" algn="just"/>
            <a:r>
              <a:rPr lang="en-US" sz="2800" dirty="0">
                <a:latin typeface="Cambria" panose="02040503050406030204" pitchFamily="18" charset="0"/>
              </a:rPr>
              <a:t>Software – </a:t>
            </a:r>
            <a:r>
              <a:rPr lang="en-US" sz="2800" dirty="0" err="1">
                <a:latin typeface="Cambria" panose="02040503050406030204" pitchFamily="18" charset="0"/>
              </a:rPr>
              <a:t>Matlab</a:t>
            </a:r>
            <a:r>
              <a:rPr lang="en-US" sz="2800" dirty="0">
                <a:latin typeface="Cambria" panose="02040503050406030204" pitchFamily="18" charset="0"/>
              </a:rPr>
              <a:t>, R, Python, GIS</a:t>
            </a:r>
          </a:p>
          <a:p>
            <a:pPr lvl="1" algn="just"/>
            <a:r>
              <a:rPr lang="en-US" sz="2800" dirty="0">
                <a:latin typeface="Cambria" panose="02040503050406030204" pitchFamily="18" charset="0"/>
              </a:rPr>
              <a:t>IRI specific tools and data – Ingrid, </a:t>
            </a:r>
            <a:r>
              <a:rPr lang="en-US" sz="2800" dirty="0">
                <a:latin typeface="Cambria" panose="02040503050406030204" pitchFamily="18" charset="0"/>
                <a:hlinkClick r:id="rId3"/>
              </a:rPr>
              <a:t>CPT</a:t>
            </a:r>
            <a:r>
              <a:rPr lang="en-US" sz="2800" dirty="0">
                <a:latin typeface="Cambria" panose="02040503050406030204" pitchFamily="18" charset="0"/>
              </a:rPr>
              <a:t>, </a:t>
            </a:r>
            <a:r>
              <a:rPr lang="en-US" sz="2800" dirty="0">
                <a:latin typeface="Cambria" panose="02040503050406030204" pitchFamily="18" charset="0"/>
                <a:hlinkClick r:id="rId4"/>
              </a:rPr>
              <a:t>PyCPT</a:t>
            </a:r>
            <a:r>
              <a:rPr lang="en-US" sz="2800" dirty="0">
                <a:latin typeface="Cambria" panose="02040503050406030204" pitchFamily="18" charset="0"/>
              </a:rPr>
              <a:t>, </a:t>
            </a:r>
            <a:r>
              <a:rPr lang="en-US" sz="2800" dirty="0">
                <a:latin typeface="Cambria" panose="02040503050406030204" pitchFamily="18" charset="0"/>
                <a:hlinkClick r:id="rId5"/>
              </a:rPr>
              <a:t>CDT</a:t>
            </a:r>
            <a:r>
              <a:rPr lang="en-US" sz="2800" dirty="0">
                <a:latin typeface="Cambria" panose="02040503050406030204" pitchFamily="18" charset="0"/>
              </a:rPr>
              <a:t>, </a:t>
            </a:r>
            <a:r>
              <a:rPr lang="en-US" sz="2800" dirty="0">
                <a:latin typeface="Cambria" panose="02040503050406030204" pitchFamily="18" charset="0"/>
                <a:hlinkClick r:id="rId6"/>
              </a:rPr>
              <a:t>ENACTS</a:t>
            </a:r>
            <a:r>
              <a:rPr lang="en-US" sz="2800" dirty="0">
                <a:latin typeface="Cambria" panose="02040503050406030204" pitchFamily="18" charset="0"/>
              </a:rPr>
              <a:t>, </a:t>
            </a:r>
            <a:r>
              <a:rPr lang="en-US" sz="2800" dirty="0">
                <a:latin typeface="Cambria" panose="02040503050406030204" pitchFamily="18" charset="0"/>
                <a:hlinkClick r:id="rId7"/>
              </a:rPr>
              <a:t>IRIDL</a:t>
            </a:r>
            <a:r>
              <a:rPr lang="en-US" sz="2800" dirty="0">
                <a:latin typeface="Cambria" panose="02040503050406030204" pitchFamily="18" charset="0"/>
              </a:rPr>
              <a:t> </a:t>
            </a:r>
          </a:p>
          <a:p>
            <a:pPr lvl="1" algn="just"/>
            <a:r>
              <a:rPr lang="en-US" sz="2800" dirty="0">
                <a:latin typeface="Cambria" panose="02040503050406030204" pitchFamily="18" charset="0"/>
              </a:rPr>
              <a:t>Methods – correlation and regression (forecasting), Monte Carlo, Integrated Assessment Models (IAMs), wavelet analysis</a:t>
            </a:r>
          </a:p>
          <a:p>
            <a:pPr algn="just"/>
            <a:r>
              <a:rPr lang="en-US" sz="3200" dirty="0">
                <a:latin typeface="Cambria" panose="02040503050406030204" pitchFamily="18" charset="0"/>
              </a:rPr>
              <a:t>Qualitative and mixed</a:t>
            </a:r>
          </a:p>
          <a:p>
            <a:pPr lvl="1" algn="just"/>
            <a:r>
              <a:rPr lang="en-US" sz="2800" dirty="0">
                <a:latin typeface="Cambria" panose="02040503050406030204" pitchFamily="18" charset="0"/>
              </a:rPr>
              <a:t>Interviews and Surveys</a:t>
            </a:r>
          </a:p>
          <a:p>
            <a:pPr lvl="1" algn="just"/>
            <a:r>
              <a:rPr lang="en-US" sz="2800" dirty="0">
                <a:latin typeface="Cambria" panose="02040503050406030204" pitchFamily="18" charset="0"/>
              </a:rPr>
              <a:t>Vulnerability data</a:t>
            </a:r>
          </a:p>
          <a:p>
            <a:pPr lvl="1" algn="just"/>
            <a:r>
              <a:rPr lang="en-US" sz="2800" dirty="0">
                <a:latin typeface="Cambria" panose="02040503050406030204" pitchFamily="18" charset="0"/>
              </a:rPr>
              <a:t>Stakeholder workshops/User trainings</a:t>
            </a:r>
          </a:p>
          <a:p>
            <a:pPr algn="just"/>
            <a:r>
              <a:rPr lang="en-US" sz="3200" dirty="0">
                <a:latin typeface="Cambria" panose="02040503050406030204" pitchFamily="18" charset="0"/>
              </a:rPr>
              <a:t>Future Research</a:t>
            </a:r>
          </a:p>
          <a:p>
            <a:pPr lvl="1" algn="just"/>
            <a:r>
              <a:rPr lang="en-US" sz="2800" dirty="0">
                <a:latin typeface="Cambria" panose="02040503050406030204" pitchFamily="18" charset="0"/>
              </a:rPr>
              <a:t>Data sources/platforms – remotely sensed data, GCMs/RCMs, Google Earth Engine</a:t>
            </a:r>
          </a:p>
          <a:p>
            <a:pPr lvl="1" algn="just"/>
            <a:r>
              <a:rPr lang="en-US" sz="2800" dirty="0">
                <a:latin typeface="Cambria" panose="02040503050406030204" pitchFamily="18" charset="0"/>
              </a:rPr>
              <a:t>Software – R, Python, </a:t>
            </a:r>
            <a:r>
              <a:rPr lang="en-US" sz="2800" dirty="0" err="1">
                <a:latin typeface="Cambria" panose="02040503050406030204" pitchFamily="18" charset="0"/>
              </a:rPr>
              <a:t>Matlab</a:t>
            </a:r>
            <a:r>
              <a:rPr lang="en-US" sz="2800" dirty="0">
                <a:latin typeface="Cambria" panose="02040503050406030204" pitchFamily="18" charset="0"/>
              </a:rPr>
              <a:t>, GIS/QGIS, </a:t>
            </a:r>
          </a:p>
          <a:p>
            <a:pPr lvl="1" algn="just"/>
            <a:r>
              <a:rPr lang="en-US" sz="2800" dirty="0">
                <a:latin typeface="Cambria" panose="02040503050406030204" pitchFamily="18" charset="0"/>
              </a:rPr>
              <a:t>Methods – cluster analysis, weather types, Markov analysis, Bayesian methods, extreme value theory</a:t>
            </a:r>
            <a:endParaRPr lang="en-US" dirty="0">
              <a:latin typeface="Cambria" panose="02040503050406030204" pitchFamily="18" charset="0"/>
            </a:endParaRPr>
          </a:p>
          <a:p>
            <a:endParaRPr lang="en-US" dirty="0">
              <a:latin typeface="Cambria" panose="02040503050406030204" pitchFamily="18" charset="0"/>
            </a:endParaRP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BA4057-7C9D-8042-827F-6B79ED8C1310}"/>
              </a:ext>
            </a:extLst>
          </p:cNvPr>
          <p:cNvSpPr txBox="1"/>
          <p:nvPr/>
        </p:nvSpPr>
        <p:spPr>
          <a:xfrm>
            <a:off x="7913837" y="5975695"/>
            <a:ext cx="38374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latin typeface="Cambria" panose="02040503050406030204" pitchFamily="18" charset="0"/>
              </a:rPr>
              <a:t>Correlation of NMME JAS rainfall forecast </a:t>
            </a:r>
          </a:p>
          <a:p>
            <a:pPr algn="ctr"/>
            <a:r>
              <a:rPr lang="en-US" sz="1600" dirty="0">
                <a:latin typeface="Cambria" panose="02040503050406030204" pitchFamily="18" charset="0"/>
              </a:rPr>
              <a:t>(from June) with observations for Senegal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CF3BEC4-F21F-F94F-9665-082270842D6C}"/>
              </a:ext>
            </a:extLst>
          </p:cNvPr>
          <p:cNvSpPr txBox="1"/>
          <p:nvPr/>
        </p:nvSpPr>
        <p:spPr>
          <a:xfrm>
            <a:off x="7216956" y="3026039"/>
            <a:ext cx="4901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ambria" panose="02040503050406030204" pitchFamily="18" charset="0"/>
              </a:rPr>
              <a:t>Nov issue DJF 2019/20 rainfall forecast Rwanda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33BC00-8968-5443-A3F0-D5FC1DA45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D73ED-92AA-7F4D-AC9F-0612D6F0ACDD}" type="slidenum">
              <a:rPr lang="en-US" smtClean="0"/>
              <a:t>14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B912CD-435B-465A-7153-C821015E7C6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49818" y="3365329"/>
            <a:ext cx="3365500" cy="26924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87CF767-A5BB-B4D7-114A-94402B01758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15616" y="904622"/>
            <a:ext cx="4588701" cy="2162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9813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DD280D-51D4-604B-8585-2F3F075F2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837151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ambria" panose="02040503050406030204" pitchFamily="18" charset="0"/>
              </a:rPr>
              <a:t>Princeton Postdoc (2015-2016)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6C5534-D3BE-A446-A28D-6507433D8A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4968" y="855406"/>
            <a:ext cx="7064477" cy="5722375"/>
          </a:xfrm>
        </p:spPr>
        <p:txBody>
          <a:bodyPr>
            <a:normAutofit lnSpcReduction="10000"/>
          </a:bodyPr>
          <a:lstStyle/>
          <a:p>
            <a:r>
              <a:rPr lang="en-US" sz="3200" dirty="0">
                <a:latin typeface="Cambria" panose="02040503050406030204" pitchFamily="18" charset="0"/>
              </a:rPr>
              <a:t>Princeton Environment Institute</a:t>
            </a:r>
          </a:p>
          <a:p>
            <a:pPr lvl="1"/>
            <a:r>
              <a:rPr lang="en-US" sz="3000" dirty="0">
                <a:latin typeface="Cambria" panose="02040503050406030204" pitchFamily="18" charset="0"/>
              </a:rPr>
              <a:t>research with economists, public health experts, engineers and  philosophers</a:t>
            </a:r>
          </a:p>
          <a:p>
            <a:r>
              <a:rPr lang="en-US" sz="3200" dirty="0">
                <a:latin typeface="Cambria" panose="02040503050406030204" pitchFamily="18" charset="0"/>
              </a:rPr>
              <a:t>Climate-economy IAMs of carbon tax, emissions and impacts</a:t>
            </a:r>
          </a:p>
          <a:p>
            <a:pPr lvl="1"/>
            <a:r>
              <a:rPr lang="en-US" sz="2800" dirty="0">
                <a:latin typeface="Cambria" panose="02040503050406030204" pitchFamily="18" charset="0"/>
              </a:rPr>
              <a:t>Economic distribution of damages  </a:t>
            </a:r>
          </a:p>
          <a:p>
            <a:pPr lvl="1"/>
            <a:r>
              <a:rPr lang="en-US" sz="2800" dirty="0">
                <a:latin typeface="Cambria" panose="02040503050406030204" pitchFamily="18" charset="0"/>
              </a:rPr>
              <a:t>Economic distribution of mitigation costs</a:t>
            </a:r>
          </a:p>
          <a:p>
            <a:pPr lvl="1"/>
            <a:r>
              <a:rPr lang="en-US" sz="2800" dirty="0">
                <a:latin typeface="Cambria" panose="02040503050406030204" pitchFamily="18" charset="0"/>
              </a:rPr>
              <a:t>Population scenarios</a:t>
            </a:r>
          </a:p>
          <a:p>
            <a:pPr lvl="1"/>
            <a:r>
              <a:rPr lang="en-US" sz="2800" dirty="0">
                <a:latin typeface="Cambria" panose="02040503050406030204" pitchFamily="18" charset="0"/>
              </a:rPr>
              <a:t>Health co-benefits and risks</a:t>
            </a:r>
          </a:p>
          <a:p>
            <a:r>
              <a:rPr lang="en-US" sz="3200" dirty="0">
                <a:latin typeface="Cambria" panose="02040503050406030204" pitchFamily="18" charset="0"/>
              </a:rPr>
              <a:t>Coauthor papers in </a:t>
            </a:r>
            <a:r>
              <a:rPr lang="en-US" sz="3200" i="1" dirty="0">
                <a:latin typeface="Cambria" panose="02040503050406030204" pitchFamily="18" charset="0"/>
              </a:rPr>
              <a:t>Proc Nat </a:t>
            </a:r>
            <a:r>
              <a:rPr lang="en-US" sz="3200" i="1" dirty="0" err="1">
                <a:latin typeface="Cambria" panose="02040503050406030204" pitchFamily="18" charset="0"/>
              </a:rPr>
              <a:t>Acad</a:t>
            </a:r>
            <a:r>
              <a:rPr lang="en-US" sz="3200" i="1" dirty="0">
                <a:latin typeface="Cambria" panose="02040503050406030204" pitchFamily="18" charset="0"/>
              </a:rPr>
              <a:t> Sciences, </a:t>
            </a:r>
            <a:r>
              <a:rPr lang="en-US" sz="3200" i="1" dirty="0">
                <a:latin typeface="Cambria" panose="02040503050406030204" pitchFamily="18" charset="0"/>
                <a:hlinkClick r:id="rId2"/>
              </a:rPr>
              <a:t>Clim. Change</a:t>
            </a:r>
            <a:r>
              <a:rPr lang="en-US" sz="3200" i="1" dirty="0">
                <a:latin typeface="Cambria" panose="02040503050406030204" pitchFamily="18" charset="0"/>
              </a:rPr>
              <a:t>, </a:t>
            </a:r>
            <a:r>
              <a:rPr lang="en-US" sz="3200" i="1" dirty="0">
                <a:latin typeface="Cambria" panose="02040503050406030204" pitchFamily="18" charset="0"/>
                <a:hlinkClick r:id="rId3"/>
              </a:rPr>
              <a:t>WB Econ Rev</a:t>
            </a:r>
            <a:endParaRPr lang="en-US" sz="3200" i="1" dirty="0">
              <a:latin typeface="Cambria" panose="02040503050406030204" pitchFamily="18" charset="0"/>
            </a:endParaRPr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AEB297-0FB8-E240-8A7A-8B7F49B1F8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9445" y="897193"/>
            <a:ext cx="4495800" cy="18796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2B5F3E2-DF3A-634E-B77B-9E871D1ED4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56499" y="3901356"/>
            <a:ext cx="4427417" cy="17472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E1968D6-6748-DD41-8631-33530D99EC91}"/>
              </a:ext>
            </a:extLst>
          </p:cNvPr>
          <p:cNvSpPr txBox="1"/>
          <p:nvPr/>
        </p:nvSpPr>
        <p:spPr>
          <a:xfrm>
            <a:off x="8332839" y="2828196"/>
            <a:ext cx="30923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From </a:t>
            </a:r>
            <a:r>
              <a:rPr lang="en-US" dirty="0">
                <a:hlinkClick r:id="rId6"/>
              </a:rPr>
              <a:t>Dennig et al. 2015 PNAS</a:t>
            </a:r>
            <a:endParaRPr lang="en-US" i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82E13D-8788-5643-8FC9-0ECF37CB06DB}"/>
              </a:ext>
            </a:extLst>
          </p:cNvPr>
          <p:cNvSpPr txBox="1"/>
          <p:nvPr/>
        </p:nvSpPr>
        <p:spPr>
          <a:xfrm>
            <a:off x="8332839" y="5700034"/>
            <a:ext cx="33790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From </a:t>
            </a:r>
            <a:r>
              <a:rPr lang="en-US" dirty="0">
                <a:hlinkClick r:id="rId7"/>
              </a:rPr>
              <a:t>Scovronick et al. 2017 PNAS</a:t>
            </a:r>
            <a:endParaRPr lang="en-US" i="1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F251E7A-588E-7B44-90B2-2435B46BB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D73ED-92AA-7F4D-AC9F-0612D6F0ACD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0970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C8E24-82C4-B14F-B85E-41402940B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241" y="136525"/>
            <a:ext cx="11497518" cy="699746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ambria" panose="02040503050406030204" pitchFamily="18" charset="0"/>
              </a:rPr>
              <a:t>PhD, Rutgers Geography (2009-2015)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C12AA4-7991-2245-9A2F-0DF6634583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64872"/>
            <a:ext cx="8610600" cy="6024860"/>
          </a:xfrm>
        </p:spPr>
        <p:txBody>
          <a:bodyPr>
            <a:normAutofit fontScale="77500" lnSpcReduction="20000"/>
          </a:bodyPr>
          <a:lstStyle/>
          <a:p>
            <a:r>
              <a:rPr lang="en-US" sz="3100" dirty="0">
                <a:latin typeface="Cambria" panose="02040503050406030204" pitchFamily="18" charset="0"/>
              </a:rPr>
              <a:t>Dissertation (2014-15): index insurance as a risk adaptation in the Sahel with climate change and multi-decadal variability</a:t>
            </a:r>
          </a:p>
          <a:p>
            <a:pPr lvl="1"/>
            <a:r>
              <a:rPr lang="en-US" sz="2800" dirty="0">
                <a:latin typeface="Cambria" panose="02040503050406030204" pitchFamily="18" charset="0"/>
              </a:rPr>
              <a:t>Data – station and merged rainfall, ENSO, NDVI, hydrology/streamflow, GCMs from CMIP5</a:t>
            </a:r>
          </a:p>
          <a:p>
            <a:pPr lvl="1"/>
            <a:r>
              <a:rPr lang="en-US" sz="2800" dirty="0">
                <a:latin typeface="Cambria" panose="02040503050406030204" pitchFamily="18" charset="0"/>
              </a:rPr>
              <a:t>Statistical methods (Monte Carlo and autoregression)</a:t>
            </a:r>
          </a:p>
          <a:p>
            <a:pPr lvl="1"/>
            <a:r>
              <a:rPr lang="en-US" sz="2800" dirty="0">
                <a:latin typeface="Cambria" panose="02040503050406030204" pitchFamily="18" charset="0"/>
              </a:rPr>
              <a:t>Research trip to Niger 2010 (</a:t>
            </a:r>
            <a:r>
              <a:rPr lang="en-US" sz="2800" dirty="0">
                <a:latin typeface="Cambria" panose="02040503050406030204" pitchFamily="18" charset="0"/>
                <a:hlinkClick r:id="rId3"/>
              </a:rPr>
              <a:t>ACMAD</a:t>
            </a:r>
            <a:r>
              <a:rPr lang="en-US" sz="2800" dirty="0">
                <a:latin typeface="Cambria" panose="02040503050406030204" pitchFamily="18" charset="0"/>
              </a:rPr>
              <a:t>, </a:t>
            </a:r>
            <a:r>
              <a:rPr lang="en-US" sz="2800" dirty="0">
                <a:latin typeface="Cambria" panose="02040503050406030204" pitchFamily="18" charset="0"/>
                <a:hlinkClick r:id="rId4"/>
              </a:rPr>
              <a:t>AGRHYMET</a:t>
            </a:r>
            <a:r>
              <a:rPr lang="en-US" sz="2800" dirty="0">
                <a:latin typeface="Cambria" panose="02040503050406030204" pitchFamily="18" charset="0"/>
              </a:rPr>
              <a:t>, </a:t>
            </a:r>
            <a:r>
              <a:rPr lang="en-US" sz="2800" dirty="0">
                <a:latin typeface="Cambria" panose="02040503050406030204" pitchFamily="18" charset="0"/>
                <a:hlinkClick r:id="rId5"/>
              </a:rPr>
              <a:t>Niger Basin Authority</a:t>
            </a:r>
            <a:r>
              <a:rPr lang="en-US" sz="2800" dirty="0">
                <a:latin typeface="Cambria" panose="02040503050406030204" pitchFamily="18" charset="0"/>
              </a:rPr>
              <a:t>)</a:t>
            </a:r>
          </a:p>
          <a:p>
            <a:r>
              <a:rPr lang="en-US" sz="3100" dirty="0">
                <a:latin typeface="Cambria" panose="02040503050406030204" pitchFamily="18" charset="0"/>
              </a:rPr>
              <a:t>Teaching</a:t>
            </a:r>
          </a:p>
          <a:p>
            <a:pPr lvl="1"/>
            <a:r>
              <a:rPr lang="en-US" sz="2800" dirty="0">
                <a:latin typeface="Cambria" panose="02040503050406030204" pitchFamily="18" charset="0"/>
              </a:rPr>
              <a:t>Dissertation Teaching Award; Climate and Society (undergrad 2014)</a:t>
            </a:r>
          </a:p>
          <a:p>
            <a:pPr lvl="1"/>
            <a:r>
              <a:rPr lang="en-US" sz="2800" dirty="0">
                <a:latin typeface="Cambria" panose="02040503050406030204" pitchFamily="18" charset="0"/>
              </a:rPr>
              <a:t>Rutgers Geography (undergrad 2010-2013)</a:t>
            </a:r>
          </a:p>
          <a:p>
            <a:pPr lvl="1"/>
            <a:r>
              <a:rPr lang="en-US" sz="2800" dirty="0">
                <a:latin typeface="Cambria" panose="02040503050406030204" pitchFamily="18" charset="0"/>
              </a:rPr>
              <a:t>Columbia Climate &amp; Society (grad 2009, 2010)</a:t>
            </a:r>
          </a:p>
          <a:p>
            <a:r>
              <a:rPr lang="en-US" sz="3100" dirty="0">
                <a:latin typeface="Cambria" panose="02040503050406030204" pitchFamily="18" charset="0"/>
              </a:rPr>
              <a:t>Qualifying Exams (2011)</a:t>
            </a:r>
          </a:p>
          <a:p>
            <a:pPr lvl="1"/>
            <a:r>
              <a:rPr lang="en-US" sz="2800" dirty="0">
                <a:latin typeface="Cambria" panose="02040503050406030204" pitchFamily="18" charset="0"/>
              </a:rPr>
              <a:t>Climatology, Hydrology, Adaptation/Insurance, Geography</a:t>
            </a:r>
          </a:p>
          <a:p>
            <a:r>
              <a:rPr lang="en-US" sz="3100" dirty="0">
                <a:latin typeface="Cambria" panose="02040503050406030204" pitchFamily="18" charset="0"/>
              </a:rPr>
              <a:t>Conferences - </a:t>
            </a:r>
            <a:r>
              <a:rPr lang="en-US" sz="3100" dirty="0">
                <a:latin typeface="Cambria" panose="02040503050406030204" pitchFamily="18" charset="0"/>
                <a:hlinkClick r:id="rId6"/>
              </a:rPr>
              <a:t>AAG</a:t>
            </a:r>
            <a:r>
              <a:rPr lang="en-US" sz="3100" dirty="0">
                <a:latin typeface="Cambria" panose="02040503050406030204" pitchFamily="18" charset="0"/>
              </a:rPr>
              <a:t>, </a:t>
            </a:r>
            <a:r>
              <a:rPr lang="en-US" sz="3100" dirty="0">
                <a:latin typeface="Cambria" panose="02040503050406030204" pitchFamily="18" charset="0"/>
                <a:hlinkClick r:id="rId7"/>
              </a:rPr>
              <a:t>AMS</a:t>
            </a:r>
            <a:r>
              <a:rPr lang="en-US" sz="3100" dirty="0">
                <a:latin typeface="Cambria" panose="02040503050406030204" pitchFamily="18" charset="0"/>
              </a:rPr>
              <a:t>, (US) </a:t>
            </a:r>
            <a:r>
              <a:rPr lang="en-US" sz="3100" dirty="0">
                <a:latin typeface="Cambria" panose="02040503050406030204" pitchFamily="18" charset="0"/>
                <a:hlinkClick r:id="rId8"/>
              </a:rPr>
              <a:t>WCRP</a:t>
            </a:r>
            <a:r>
              <a:rPr lang="en-US" sz="3100" dirty="0">
                <a:latin typeface="Cambria" panose="02040503050406030204" pitchFamily="18" charset="0"/>
              </a:rPr>
              <a:t>, </a:t>
            </a:r>
            <a:r>
              <a:rPr lang="en-US" sz="3100" dirty="0">
                <a:latin typeface="Cambria" panose="02040503050406030204" pitchFamily="18" charset="0"/>
                <a:hlinkClick r:id="rId9"/>
              </a:rPr>
              <a:t>AMMA</a:t>
            </a:r>
            <a:r>
              <a:rPr lang="en-US" sz="3100" dirty="0">
                <a:latin typeface="Cambria" panose="02040503050406030204" pitchFamily="18" charset="0"/>
              </a:rPr>
              <a:t> (France 2010, 2012)</a:t>
            </a:r>
          </a:p>
          <a:p>
            <a:r>
              <a:rPr lang="en-US" sz="3100" dirty="0">
                <a:latin typeface="Cambria" panose="02040503050406030204" pitchFamily="18" charset="0"/>
              </a:rPr>
              <a:t>Lead author papers: </a:t>
            </a:r>
            <a:r>
              <a:rPr lang="en-US" sz="3100" i="1" dirty="0">
                <a:latin typeface="Cambria" panose="02040503050406030204" pitchFamily="18" charset="0"/>
                <a:hlinkClick r:id="rId10"/>
              </a:rPr>
              <a:t>Afr. Geog. Review</a:t>
            </a:r>
            <a:r>
              <a:rPr lang="en-US" sz="3100" i="1" dirty="0">
                <a:latin typeface="Cambria" panose="02040503050406030204" pitchFamily="18" charset="0"/>
              </a:rPr>
              <a:t>; </a:t>
            </a:r>
            <a:r>
              <a:rPr lang="en-US" sz="3100" i="1" dirty="0">
                <a:latin typeface="Cambria" panose="02040503050406030204" pitchFamily="18" charset="0"/>
                <a:hlinkClick r:id="rId11"/>
              </a:rPr>
              <a:t>GeoCompass</a:t>
            </a:r>
            <a:r>
              <a:rPr lang="en-US" sz="3100" i="1" dirty="0">
                <a:latin typeface="Cambria" panose="02040503050406030204" pitchFamily="18" charset="0"/>
              </a:rPr>
              <a:t>; </a:t>
            </a:r>
            <a:r>
              <a:rPr lang="en-US" sz="3100" i="1" dirty="0">
                <a:latin typeface="Cambria" panose="02040503050406030204" pitchFamily="18" charset="0"/>
                <a:hlinkClick r:id="rId12"/>
              </a:rPr>
              <a:t>Clim. Change</a:t>
            </a:r>
            <a:r>
              <a:rPr lang="en-US" sz="3100" i="1" dirty="0">
                <a:latin typeface="Cambria" panose="02040503050406030204" pitchFamily="18" charset="0"/>
              </a:rPr>
              <a:t>; </a:t>
            </a:r>
            <a:r>
              <a:rPr lang="en-US" sz="3100" i="1" dirty="0">
                <a:latin typeface="Cambria" panose="02040503050406030204" pitchFamily="18" charset="0"/>
                <a:hlinkClick r:id="rId13"/>
              </a:rPr>
              <a:t>Wea Clim and Soc</a:t>
            </a:r>
            <a:r>
              <a:rPr lang="en-US" sz="3100" i="1" dirty="0">
                <a:latin typeface="Cambria" panose="02040503050406030204" pitchFamily="18" charset="0"/>
              </a:rPr>
              <a:t>, </a:t>
            </a:r>
            <a:r>
              <a:rPr lang="en-US" sz="3100" i="1" dirty="0">
                <a:latin typeface="Cambria" panose="02040503050406030204" pitchFamily="18" charset="0"/>
                <a:hlinkClick r:id="rId14"/>
              </a:rPr>
              <a:t>J App Met Clim</a:t>
            </a:r>
            <a:r>
              <a:rPr lang="en-US" sz="3100" i="1" dirty="0">
                <a:latin typeface="Cambria" panose="02040503050406030204" pitchFamily="18" charset="0"/>
              </a:rPr>
              <a:t> (AAG CSG Award)</a:t>
            </a:r>
            <a:endParaRPr lang="en-US" sz="3100" dirty="0">
              <a:latin typeface="Cambria" panose="02040503050406030204" pitchFamily="18" charset="0"/>
            </a:endParaRPr>
          </a:p>
          <a:p>
            <a:endParaRPr lang="en-US" dirty="0">
              <a:latin typeface="Cambria" panose="020405030504060302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7600911-3B78-8541-B488-42F9104304A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583727" y="983127"/>
            <a:ext cx="3261032" cy="261102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453CBA0-30CC-2F47-A99B-FE609A2C357E}"/>
              </a:ext>
            </a:extLst>
          </p:cNvPr>
          <p:cNvSpPr txBox="1"/>
          <p:nvPr/>
        </p:nvSpPr>
        <p:spPr>
          <a:xfrm>
            <a:off x="8958963" y="3599931"/>
            <a:ext cx="26117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ambria" panose="02040503050406030204" pitchFamily="18" charset="0"/>
              </a:rPr>
              <a:t>From Siebert and Ward 2014 </a:t>
            </a:r>
            <a:r>
              <a:rPr lang="en-US" sz="1400" i="1" dirty="0">
                <a:latin typeface="Cambria" panose="02040503050406030204" pitchFamily="18" charset="0"/>
              </a:rPr>
              <a:t>African Geographical Review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D98B94C-D49F-5947-A4F4-67232B0F102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785493" y="4183148"/>
            <a:ext cx="2785171" cy="225289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7029E7F-8BAD-7A49-BA44-605F091A1479}"/>
              </a:ext>
            </a:extLst>
          </p:cNvPr>
          <p:cNvSpPr txBox="1"/>
          <p:nvPr/>
        </p:nvSpPr>
        <p:spPr>
          <a:xfrm>
            <a:off x="8312270" y="6567586"/>
            <a:ext cx="40057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ambria" panose="02040503050406030204" pitchFamily="18" charset="0"/>
              </a:rPr>
              <a:t>From Siebert 2016 </a:t>
            </a:r>
            <a:r>
              <a:rPr lang="en-US" sz="1400" i="1" dirty="0">
                <a:latin typeface="Cambria" panose="02040503050406030204" pitchFamily="18" charset="0"/>
              </a:rPr>
              <a:t>Weather, Climate and Society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23C99CC-5092-1F4F-86CC-FF6EBC67A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D73ED-92AA-7F4D-AC9F-0612D6F0ACD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1976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21E5F-A352-7E46-AA40-6337D7FC4A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8405"/>
            <a:ext cx="10515600" cy="572424"/>
          </a:xfrm>
        </p:spPr>
        <p:txBody>
          <a:bodyPr>
            <a:noAutofit/>
          </a:bodyPr>
          <a:lstStyle/>
          <a:p>
            <a:pPr algn="ctr"/>
            <a:r>
              <a:rPr lang="en-US" dirty="0">
                <a:latin typeface="Cambria" panose="02040503050406030204" pitchFamily="18" charset="0"/>
              </a:rPr>
              <a:t>Pre-PhD (before 2009)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106C0-FB3B-A545-97FA-0AC4ADDFB3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37550"/>
            <a:ext cx="8297334" cy="5884203"/>
          </a:xfrm>
        </p:spPr>
        <p:txBody>
          <a:bodyPr>
            <a:noAutofit/>
          </a:bodyPr>
          <a:lstStyle/>
          <a:p>
            <a:pPr algn="just"/>
            <a:r>
              <a:rPr lang="en-US" dirty="0">
                <a:latin typeface="Cambria" panose="02040503050406030204" pitchFamily="18" charset="0"/>
              </a:rPr>
              <a:t>Staff Associate </a:t>
            </a:r>
            <a:r>
              <a:rPr lang="en-US" dirty="0">
                <a:latin typeface="Cambria" panose="02040503050406030204" pitchFamily="18" charset="0"/>
                <a:hlinkClick r:id="rId3"/>
              </a:rPr>
              <a:t>IRI</a:t>
            </a:r>
            <a:r>
              <a:rPr lang="en-US" dirty="0">
                <a:latin typeface="Cambria" panose="02040503050406030204" pitchFamily="18" charset="0"/>
              </a:rPr>
              <a:t> (2006-2008)</a:t>
            </a:r>
          </a:p>
          <a:p>
            <a:pPr lvl="1" algn="just"/>
            <a:r>
              <a:rPr lang="en-US" dirty="0">
                <a:latin typeface="Cambria" panose="02040503050406030204" pitchFamily="18" charset="0"/>
              </a:rPr>
              <a:t>Developed drought index insurance contracts for 12 locations across Africa (</a:t>
            </a:r>
            <a:r>
              <a:rPr lang="en-US" dirty="0">
                <a:latin typeface="Cambria" panose="02040503050406030204" pitchFamily="18" charset="0"/>
                <a:hlinkClick r:id="rId4"/>
              </a:rPr>
              <a:t>Millennium Villages Project</a:t>
            </a:r>
            <a:r>
              <a:rPr lang="en-US" dirty="0">
                <a:latin typeface="Cambria" panose="02040503050406030204" pitchFamily="18" charset="0"/>
              </a:rPr>
              <a:t>)</a:t>
            </a:r>
          </a:p>
          <a:p>
            <a:pPr lvl="1" algn="just"/>
            <a:r>
              <a:rPr lang="en-US" dirty="0">
                <a:latin typeface="Cambria" panose="02040503050406030204" pitchFamily="18" charset="0"/>
              </a:rPr>
              <a:t>Work funded by Swiss Reinsurance</a:t>
            </a:r>
          </a:p>
          <a:p>
            <a:pPr lvl="1" algn="just"/>
            <a:r>
              <a:rPr lang="en-US" dirty="0">
                <a:latin typeface="Cambria" panose="02040503050406030204" pitchFamily="18" charset="0"/>
              </a:rPr>
              <a:t>Conferences - </a:t>
            </a:r>
            <a:r>
              <a:rPr lang="en-US" dirty="0">
                <a:latin typeface="Cambria" panose="02040503050406030204" pitchFamily="18" charset="0"/>
                <a:hlinkClick r:id="rId5"/>
              </a:rPr>
              <a:t>AMS</a:t>
            </a:r>
            <a:r>
              <a:rPr lang="en-US" dirty="0">
                <a:latin typeface="Cambria" panose="02040503050406030204" pitchFamily="18" charset="0"/>
              </a:rPr>
              <a:t> </a:t>
            </a:r>
          </a:p>
          <a:p>
            <a:pPr algn="just"/>
            <a:r>
              <a:rPr lang="en-US" dirty="0">
                <a:latin typeface="Cambria" panose="02040503050406030204" pitchFamily="18" charset="0"/>
              </a:rPr>
              <a:t>MA, </a:t>
            </a:r>
            <a:r>
              <a:rPr lang="en-US" dirty="0">
                <a:latin typeface="Cambria" panose="02040503050406030204" pitchFamily="18" charset="0"/>
                <a:hlinkClick r:id="rId6"/>
              </a:rPr>
              <a:t>Columbia Climate and Society</a:t>
            </a:r>
            <a:r>
              <a:rPr lang="en-US" dirty="0">
                <a:latin typeface="Cambria" panose="02040503050406030204" pitchFamily="18" charset="0"/>
              </a:rPr>
              <a:t> (2005-2006)</a:t>
            </a:r>
          </a:p>
          <a:p>
            <a:pPr lvl="1" algn="just"/>
            <a:r>
              <a:rPr lang="en-US" dirty="0">
                <a:latin typeface="Cambria" panose="02040503050406030204" pitchFamily="18" charset="0"/>
              </a:rPr>
              <a:t>Internship at </a:t>
            </a:r>
            <a:r>
              <a:rPr lang="en-US" dirty="0">
                <a:latin typeface="Cambria" panose="02040503050406030204" pitchFamily="18" charset="0"/>
                <a:hlinkClick r:id="rId7"/>
              </a:rPr>
              <a:t>NASA-GISS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dirty="0">
                <a:latin typeface="Cambria" panose="02040503050406030204" pitchFamily="18" charset="0"/>
                <a:hlinkClick r:id="rId8"/>
              </a:rPr>
              <a:t>CCSR</a:t>
            </a:r>
            <a:r>
              <a:rPr lang="en-US" dirty="0">
                <a:latin typeface="Cambria" panose="02040503050406030204" pitchFamily="18" charset="0"/>
              </a:rPr>
              <a:t> working with </a:t>
            </a:r>
            <a:r>
              <a:rPr lang="en-US" dirty="0">
                <a:latin typeface="Cambria" panose="02040503050406030204" pitchFamily="18" charset="0"/>
                <a:hlinkClick r:id="rId9"/>
              </a:rPr>
              <a:t>NYCDEP</a:t>
            </a:r>
            <a:endParaRPr lang="en-US" dirty="0">
              <a:latin typeface="Cambria" panose="02040503050406030204" pitchFamily="18" charset="0"/>
            </a:endParaRPr>
          </a:p>
          <a:p>
            <a:pPr algn="just"/>
            <a:r>
              <a:rPr lang="en-US" dirty="0">
                <a:latin typeface="Cambria" panose="02040503050406030204" pitchFamily="18" charset="0"/>
              </a:rPr>
              <a:t>Grad student, </a:t>
            </a:r>
            <a:r>
              <a:rPr lang="en-US" dirty="0">
                <a:latin typeface="Cambria" panose="02040503050406030204" pitchFamily="18" charset="0"/>
                <a:hlinkClick r:id="rId10"/>
              </a:rPr>
              <a:t>MIT-WHOI</a:t>
            </a:r>
            <a:r>
              <a:rPr lang="en-US" dirty="0">
                <a:latin typeface="Cambria" panose="02040503050406030204" pitchFamily="18" charset="0"/>
              </a:rPr>
              <a:t> (2002-2004)</a:t>
            </a:r>
          </a:p>
          <a:p>
            <a:pPr algn="just"/>
            <a:r>
              <a:rPr lang="en-US" dirty="0">
                <a:latin typeface="Cambria" panose="02040503050406030204" pitchFamily="18" charset="0"/>
              </a:rPr>
              <a:t>BA, </a:t>
            </a:r>
            <a:r>
              <a:rPr lang="en-US" dirty="0">
                <a:latin typeface="Cambria" panose="02040503050406030204" pitchFamily="18" charset="0"/>
                <a:hlinkClick r:id="rId11"/>
              </a:rPr>
              <a:t>Princeton Geosciences</a:t>
            </a:r>
            <a:r>
              <a:rPr lang="en-US" dirty="0">
                <a:latin typeface="Cambria" panose="02040503050406030204" pitchFamily="18" charset="0"/>
              </a:rPr>
              <a:t> (1998-2002)</a:t>
            </a:r>
          </a:p>
          <a:p>
            <a:pPr lvl="1" algn="just"/>
            <a:r>
              <a:rPr lang="en-US" dirty="0">
                <a:latin typeface="Cambria" panose="02040503050406030204" pitchFamily="18" charset="0"/>
              </a:rPr>
              <a:t>Internship at </a:t>
            </a:r>
            <a:r>
              <a:rPr lang="en-US" dirty="0">
                <a:latin typeface="Cambria" panose="02040503050406030204" pitchFamily="18" charset="0"/>
                <a:hlinkClick r:id="rId12"/>
              </a:rPr>
              <a:t>Ohio State BPRC</a:t>
            </a:r>
            <a:r>
              <a:rPr lang="en-US" dirty="0">
                <a:latin typeface="Cambria" panose="02040503050406030204" pitchFamily="18" charset="0"/>
              </a:rPr>
              <a:t>, senior thesis on analysis of ENSO record from Andean ice core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FA3463-0553-034C-8118-19C1AE9082C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349436" y="1509974"/>
            <a:ext cx="3574415" cy="270315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F50A80C-B1E1-8E44-9EBB-500F02979A8C}"/>
              </a:ext>
            </a:extLst>
          </p:cNvPr>
          <p:cNvSpPr txBox="1"/>
          <p:nvPr/>
        </p:nvSpPr>
        <p:spPr>
          <a:xfrm>
            <a:off x="8278059" y="1140642"/>
            <a:ext cx="39283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mbria" panose="02040503050406030204" pitchFamily="18" charset="0"/>
                <a:hlinkClick r:id="rId14"/>
              </a:rPr>
              <a:t>NYC DEP 2008 Climate Change Report</a:t>
            </a:r>
            <a:endParaRPr lang="en-US" dirty="0">
              <a:latin typeface="Cambria" panose="020405030504060302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3225BED-3EE6-2E41-B1BD-7C3EC803419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607789" y="4213125"/>
            <a:ext cx="3057707" cy="233162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FF63953-20FB-D849-9BCC-62577B42F595}"/>
              </a:ext>
            </a:extLst>
          </p:cNvPr>
          <p:cNvSpPr txBox="1"/>
          <p:nvPr/>
        </p:nvSpPr>
        <p:spPr>
          <a:xfrm>
            <a:off x="8901271" y="6550163"/>
            <a:ext cx="24707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ambria" panose="02040503050406030204" pitchFamily="18" charset="0"/>
              </a:rPr>
              <a:t>From Siebert and Ward 2011 JAMC</a:t>
            </a:r>
            <a:endParaRPr lang="en-US" sz="1200" i="1" dirty="0">
              <a:latin typeface="Cambria" panose="02040503050406030204" pitchFamily="18" charset="0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61FE88-2CFA-2B41-9284-A1735385E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D73ED-92AA-7F4D-AC9F-0612D6F0ACDD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3573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BB5C18-3AE0-014D-9C96-D56350A524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467289"/>
          </a:xfrm>
        </p:spPr>
        <p:txBody>
          <a:bodyPr>
            <a:noAutofit/>
          </a:bodyPr>
          <a:lstStyle/>
          <a:p>
            <a:pPr algn="ctr"/>
            <a:r>
              <a:rPr lang="en-US" dirty="0">
                <a:latin typeface="Cambria" panose="02040503050406030204" pitchFamily="18" charset="0"/>
              </a:rPr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090404-D911-3C4A-AD5B-E2A4E81CF0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763" y="801666"/>
            <a:ext cx="11802474" cy="6546961"/>
          </a:xfrm>
        </p:spPr>
        <p:txBody>
          <a:bodyPr>
            <a:normAutofit fontScale="85000" lnSpcReduction="20000"/>
          </a:bodyPr>
          <a:lstStyle/>
          <a:p>
            <a:r>
              <a:rPr lang="en-US" b="1" i="1" dirty="0">
                <a:latin typeface="Cambria" panose="02040503050406030204" pitchFamily="18" charset="0"/>
              </a:rPr>
              <a:t>Research</a:t>
            </a:r>
          </a:p>
          <a:p>
            <a:pPr lvl="1"/>
            <a:r>
              <a:rPr lang="en-US" dirty="0">
                <a:latin typeface="Cambria" panose="02040503050406030204" pitchFamily="18" charset="0"/>
              </a:rPr>
              <a:t>Seasonal forecasting for sectoral applications (particularly health and energy)</a:t>
            </a:r>
          </a:p>
          <a:p>
            <a:pPr lvl="1"/>
            <a:r>
              <a:rPr lang="en-US" dirty="0">
                <a:latin typeface="Cambria" panose="02040503050406030204" pitchFamily="18" charset="0"/>
              </a:rPr>
              <a:t>Extreme events in a changing climate (statistical, dynamical, sector impact modeling) </a:t>
            </a:r>
          </a:p>
          <a:p>
            <a:pPr lvl="1"/>
            <a:r>
              <a:rPr lang="en-US" dirty="0">
                <a:latin typeface="Cambria" panose="02040503050406030204" pitchFamily="18" charset="0"/>
              </a:rPr>
              <a:t>Financial adaptations to climate risk (index insurance, forecast based financing) </a:t>
            </a:r>
            <a:endParaRPr lang="en-US" b="1" i="1" dirty="0">
              <a:latin typeface="Cambria" panose="02040503050406030204" pitchFamily="18" charset="0"/>
            </a:endParaRPr>
          </a:p>
          <a:p>
            <a:r>
              <a:rPr lang="en-US" b="1" i="1" dirty="0">
                <a:latin typeface="Cambria" panose="02040503050406030204" pitchFamily="18" charset="0"/>
              </a:rPr>
              <a:t>Collaboration</a:t>
            </a:r>
          </a:p>
          <a:p>
            <a:pPr lvl="1"/>
            <a:r>
              <a:rPr lang="en-US" dirty="0">
                <a:latin typeface="Cambria" panose="02040503050406030204" pitchFamily="18" charset="0"/>
              </a:rPr>
              <a:t>EAS faculty, CCNY/larger CUNY community, social sciences, IRI/Columbia, international partners</a:t>
            </a:r>
          </a:p>
          <a:p>
            <a:r>
              <a:rPr lang="en-US" b="1" i="1" dirty="0">
                <a:latin typeface="Cambria" panose="02040503050406030204" pitchFamily="18" charset="0"/>
              </a:rPr>
              <a:t>Funding</a:t>
            </a:r>
          </a:p>
          <a:p>
            <a:pPr lvl="1"/>
            <a:r>
              <a:rPr lang="en-US" dirty="0">
                <a:latin typeface="Cambria" panose="02040503050406030204" pitchFamily="18" charset="0"/>
              </a:rPr>
              <a:t>Federal and international scientific agencies, international development and humanitarian organizations </a:t>
            </a:r>
          </a:p>
          <a:p>
            <a:r>
              <a:rPr lang="en-US" b="1" i="1" dirty="0">
                <a:latin typeface="Cambria" panose="02040503050406030204" pitchFamily="18" charset="0"/>
              </a:rPr>
              <a:t>Teaching/Curriculum Development</a:t>
            </a:r>
          </a:p>
          <a:p>
            <a:pPr lvl="1"/>
            <a:r>
              <a:rPr lang="en-US" dirty="0">
                <a:latin typeface="Cambria" panose="02040503050406030204" pitchFamily="18" charset="0"/>
              </a:rPr>
              <a:t>Teach or co-teach existing courses on climate, earth system science, natural disasters and quantitative methods</a:t>
            </a:r>
          </a:p>
          <a:p>
            <a:pPr lvl="1"/>
            <a:r>
              <a:rPr lang="en-US" dirty="0">
                <a:latin typeface="Cambria" panose="02040503050406030204" pitchFamily="18" charset="0"/>
              </a:rPr>
              <a:t>Develop new courses on societal impact, applied forecasting, quantitative methods</a:t>
            </a:r>
          </a:p>
          <a:p>
            <a:pPr lvl="1"/>
            <a:r>
              <a:rPr lang="en-US" dirty="0">
                <a:latin typeface="Cambria" panose="02040503050406030204" pitchFamily="18" charset="0"/>
              </a:rPr>
              <a:t>Outreach to other universities and international contacts for joint seminars/classes</a:t>
            </a:r>
          </a:p>
          <a:p>
            <a:r>
              <a:rPr lang="en-US" b="1" i="1" dirty="0">
                <a:latin typeface="Cambria" panose="02040503050406030204" pitchFamily="18" charset="0"/>
              </a:rPr>
              <a:t>Advising</a:t>
            </a:r>
          </a:p>
          <a:p>
            <a:pPr lvl="1"/>
            <a:r>
              <a:rPr lang="en-US" dirty="0">
                <a:latin typeface="Cambria" panose="02040503050406030204" pitchFamily="18" charset="0"/>
              </a:rPr>
              <a:t>climate services framework rooted in earth system science and societal impact </a:t>
            </a:r>
          </a:p>
          <a:p>
            <a:pPr lvl="1"/>
            <a:r>
              <a:rPr lang="en-US" dirty="0">
                <a:latin typeface="Cambria" panose="02040503050406030204" pitchFamily="18" charset="0"/>
              </a:rPr>
              <a:t>internship potential through local resources, Columbia, and international partners</a:t>
            </a:r>
          </a:p>
          <a:p>
            <a:r>
              <a:rPr lang="en-US" b="1" i="1" dirty="0">
                <a:latin typeface="Cambria" panose="02040503050406030204" pitchFamily="18" charset="0"/>
              </a:rPr>
              <a:t>Justice, Equity, Diversity, Inclusion (JEDI)</a:t>
            </a:r>
          </a:p>
          <a:p>
            <a:pPr lvl="1"/>
            <a:r>
              <a:rPr lang="en-US" dirty="0">
                <a:latin typeface="Cambria" panose="02040503050406030204" pitchFamily="18" charset="0"/>
              </a:rPr>
              <a:t>Climate impacts as a justice and equity issue, pipeline issue for underserved minorities in Geosciences, community outreach, connect with larger initiatives through professional societies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1E53D0-FF4F-F54C-8C61-F3B59286D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D73ED-92AA-7F4D-AC9F-0612D6F0ACD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6847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A9D69C-B229-DFC3-3D93-FF6A4EDA04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Cambria" panose="02040503050406030204" pitchFamily="18" charset="0"/>
              </a:rPr>
              <a:t>Personal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FFA9A-D46E-9651-2CC5-DC615208C1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family – wife and two little kids, ages 3 and 1</a:t>
            </a:r>
          </a:p>
          <a:p>
            <a:r>
              <a:rPr lang="en-US" dirty="0"/>
              <a:t>music – trumpet, piano; classical, klezmer, and jazz, composition</a:t>
            </a:r>
          </a:p>
          <a:p>
            <a:r>
              <a:rPr lang="en-US" dirty="0"/>
              <a:t>website –  climate writing, science, code (in development)</a:t>
            </a:r>
          </a:p>
          <a:p>
            <a:r>
              <a:rPr lang="en-US" dirty="0"/>
              <a:t>recreation - hiking, martial arts, tennis, various other sports</a:t>
            </a:r>
          </a:p>
          <a:p>
            <a:r>
              <a:rPr lang="en-US" dirty="0"/>
              <a:t>energy at home - plug in hybrid car, renewable energy supplier</a:t>
            </a:r>
          </a:p>
          <a:p>
            <a:r>
              <a:rPr lang="en-US" dirty="0"/>
              <a:t>Severance filming</a:t>
            </a:r>
          </a:p>
          <a:p>
            <a:r>
              <a:rPr lang="en-US" dirty="0"/>
              <a:t>environmental and socioeconomic justice causes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3C5421-D92D-CBDD-396F-6FA8FEC131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D73ED-92AA-7F4D-AC9F-0612D6F0ACD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5967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459AEF-3B5D-5042-8F31-BC07249B7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821635"/>
          </a:xfrm>
        </p:spPr>
        <p:txBody>
          <a:bodyPr/>
          <a:lstStyle/>
          <a:p>
            <a:pPr algn="ctr"/>
            <a:r>
              <a:rPr lang="en-US" dirty="0">
                <a:latin typeface="Cambria" panose="02040503050406030204" pitchFamily="18" charset="0"/>
              </a:rPr>
              <a:t>Thanks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59464B-6FD5-154A-8F26-73FE314F6A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4461" y="649358"/>
            <a:ext cx="6955865" cy="6208642"/>
          </a:xfrm>
        </p:spPr>
        <p:txBody>
          <a:bodyPr>
            <a:normAutofit fontScale="77500" lnSpcReduction="20000"/>
          </a:bodyPr>
          <a:lstStyle/>
          <a:p>
            <a:r>
              <a:rPr lang="en-US" dirty="0">
                <a:latin typeface="Cambria" panose="02040503050406030204" pitchFamily="18" charset="0"/>
              </a:rPr>
              <a:t>CCNY EAS Search Committee</a:t>
            </a:r>
          </a:p>
          <a:p>
            <a:pPr lvl="1"/>
            <a:r>
              <a:rPr lang="en-US" dirty="0">
                <a:latin typeface="Cambria" panose="02040503050406030204" pitchFamily="18" charset="0"/>
              </a:rPr>
              <a:t>Professors </a:t>
            </a:r>
            <a:r>
              <a:rPr lang="en-US" dirty="0" err="1">
                <a:latin typeface="Cambria" panose="02040503050406030204" pitchFamily="18" charset="0"/>
              </a:rPr>
              <a:t>Zhengzhao</a:t>
            </a:r>
            <a:r>
              <a:rPr lang="en-US" dirty="0">
                <a:latin typeface="Cambria" panose="02040503050406030204" pitchFamily="18" charset="0"/>
              </a:rPr>
              <a:t> Luo, </a:t>
            </a:r>
            <a:r>
              <a:rPr lang="en-US" dirty="0" err="1">
                <a:latin typeface="Cambria" panose="02040503050406030204" pitchFamily="18" charset="0"/>
              </a:rPr>
              <a:t>Pengfei</a:t>
            </a:r>
            <a:r>
              <a:rPr lang="en-US" dirty="0">
                <a:latin typeface="Cambria" panose="02040503050406030204" pitchFamily="18" charset="0"/>
              </a:rPr>
              <a:t> Zhang, </a:t>
            </a:r>
            <a:r>
              <a:rPr lang="en-US" dirty="0" err="1">
                <a:latin typeface="Cambria" panose="02040503050406030204" pitchFamily="18" charset="0"/>
              </a:rPr>
              <a:t>Zhengrong</a:t>
            </a:r>
            <a:r>
              <a:rPr lang="en-US" dirty="0">
                <a:latin typeface="Cambria" panose="02040503050406030204" pitchFamily="18" charset="0"/>
              </a:rPr>
              <a:t> Wang, Maria </a:t>
            </a:r>
            <a:r>
              <a:rPr lang="en-US" dirty="0" err="1">
                <a:latin typeface="Cambria" panose="02040503050406030204" pitchFamily="18" charset="0"/>
              </a:rPr>
              <a:t>Tzortziou</a:t>
            </a:r>
            <a:r>
              <a:rPr lang="en-US" dirty="0">
                <a:latin typeface="Cambria" panose="02040503050406030204" pitchFamily="18" charset="0"/>
              </a:rPr>
              <a:t>, and Karin Block</a:t>
            </a:r>
          </a:p>
          <a:p>
            <a:r>
              <a:rPr lang="en-US" dirty="0">
                <a:latin typeface="Cambria" panose="02040503050406030204" pitchFamily="18" charset="0"/>
              </a:rPr>
              <a:t>IRI Colleagues</a:t>
            </a:r>
          </a:p>
          <a:p>
            <a:pPr lvl="1"/>
            <a:r>
              <a:rPr lang="en-US" dirty="0">
                <a:latin typeface="Cambria" panose="02040503050406030204" pitchFamily="18" charset="0"/>
              </a:rPr>
              <a:t>Andrew Robertson, Daniel Osgood, James Hansen, Tufa </a:t>
            </a:r>
            <a:r>
              <a:rPr lang="en-US" dirty="0" err="1">
                <a:latin typeface="Cambria" panose="02040503050406030204" pitchFamily="18" charset="0"/>
              </a:rPr>
              <a:t>Dinku</a:t>
            </a:r>
            <a:r>
              <a:rPr lang="en-US" dirty="0">
                <a:latin typeface="Cambria" panose="02040503050406030204" pitchFamily="18" charset="0"/>
              </a:rPr>
              <a:t>, Simon Mason, John Furlow, Remi Cousin, </a:t>
            </a:r>
            <a:r>
              <a:rPr lang="en-US" dirty="0" err="1">
                <a:latin typeface="Cambria" panose="02040503050406030204" pitchFamily="18" charset="0"/>
              </a:rPr>
              <a:t>Sylwia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</a:rPr>
              <a:t>Trzaska</a:t>
            </a:r>
            <a:endParaRPr lang="en-US" dirty="0">
              <a:latin typeface="Cambria" panose="02040503050406030204" pitchFamily="18" charset="0"/>
            </a:endParaRPr>
          </a:p>
          <a:p>
            <a:pPr lvl="1"/>
            <a:r>
              <a:rPr lang="en-US" dirty="0">
                <a:latin typeface="Cambria" panose="02040503050406030204" pitchFamily="18" charset="0"/>
              </a:rPr>
              <a:t>Funding organizations: </a:t>
            </a:r>
            <a:r>
              <a:rPr lang="en-US" sz="2400" dirty="0">
                <a:latin typeface="Cambria" panose="02040503050406030204" pitchFamily="18" charset="0"/>
                <a:hlinkClick r:id="rId3"/>
              </a:rPr>
              <a:t>USAID</a:t>
            </a:r>
            <a:r>
              <a:rPr lang="en-US" dirty="0">
                <a:latin typeface="Cambria" panose="02040503050406030204" pitchFamily="18" charset="0"/>
              </a:rPr>
              <a:t>, </a:t>
            </a:r>
            <a:r>
              <a:rPr lang="en-US" sz="2400" dirty="0">
                <a:latin typeface="Cambria" panose="02040503050406030204" pitchFamily="18" charset="0"/>
                <a:hlinkClick r:id="rId4"/>
              </a:rPr>
              <a:t>WFP</a:t>
            </a:r>
            <a:r>
              <a:rPr lang="en-US" dirty="0">
                <a:latin typeface="Cambria" panose="02040503050406030204" pitchFamily="18" charset="0"/>
              </a:rPr>
              <a:t>, </a:t>
            </a:r>
            <a:r>
              <a:rPr lang="en-US" sz="2400" dirty="0">
                <a:latin typeface="Cambria" panose="02040503050406030204" pitchFamily="18" charset="0"/>
                <a:hlinkClick r:id="rId5"/>
              </a:rPr>
              <a:t>WMO</a:t>
            </a:r>
            <a:r>
              <a:rPr lang="en-US" dirty="0">
                <a:latin typeface="Cambria" panose="02040503050406030204" pitchFamily="18" charset="0"/>
              </a:rPr>
              <a:t>, </a:t>
            </a:r>
            <a:r>
              <a:rPr lang="en-US" sz="2400" dirty="0">
                <a:latin typeface="Cambria" panose="02040503050406030204" pitchFamily="18" charset="0"/>
                <a:hlinkClick r:id="rId6"/>
              </a:rPr>
              <a:t>UKDfID</a:t>
            </a:r>
            <a:r>
              <a:rPr lang="en-US" dirty="0">
                <a:latin typeface="Cambria" panose="02040503050406030204" pitchFamily="18" charset="0"/>
              </a:rPr>
              <a:t>, </a:t>
            </a:r>
            <a:r>
              <a:rPr lang="en-US" sz="2400" dirty="0">
                <a:latin typeface="Cambria" panose="02040503050406030204" pitchFamily="18" charset="0"/>
                <a:hlinkClick r:id="rId7"/>
              </a:rPr>
              <a:t>CWP</a:t>
            </a:r>
            <a:r>
              <a:rPr lang="en-US" dirty="0">
                <a:latin typeface="Cambria" panose="02040503050406030204" pitchFamily="18" charset="0"/>
              </a:rPr>
              <a:t>, Swiss Re</a:t>
            </a:r>
          </a:p>
          <a:p>
            <a:r>
              <a:rPr lang="en-US" dirty="0">
                <a:latin typeface="Cambria" panose="02040503050406030204" pitchFamily="18" charset="0"/>
              </a:rPr>
              <a:t>Rutgers PhD Committee</a:t>
            </a:r>
          </a:p>
          <a:p>
            <a:pPr lvl="1"/>
            <a:r>
              <a:rPr lang="en-US" dirty="0">
                <a:latin typeface="Cambria" panose="02040503050406030204" pitchFamily="18" charset="0"/>
              </a:rPr>
              <a:t>David Robinson, Neil Ward, Robin </a:t>
            </a:r>
            <a:r>
              <a:rPr lang="en-US" dirty="0" err="1">
                <a:latin typeface="Cambria" panose="02040503050406030204" pitchFamily="18" charset="0"/>
              </a:rPr>
              <a:t>Leichenko</a:t>
            </a:r>
            <a:r>
              <a:rPr lang="en-US" dirty="0">
                <a:latin typeface="Cambria" panose="02040503050406030204" pitchFamily="18" charset="0"/>
              </a:rPr>
              <a:t>, Asa </a:t>
            </a:r>
            <a:r>
              <a:rPr lang="en-US" dirty="0" err="1">
                <a:latin typeface="Cambria" panose="02040503050406030204" pitchFamily="18" charset="0"/>
              </a:rPr>
              <a:t>Rennermalm</a:t>
            </a:r>
            <a:r>
              <a:rPr lang="en-US" dirty="0">
                <a:latin typeface="Cambria" panose="02040503050406030204" pitchFamily="18" charset="0"/>
              </a:rPr>
              <a:t>, Kenneth Mitchell</a:t>
            </a:r>
          </a:p>
          <a:p>
            <a:r>
              <a:rPr lang="en-US" dirty="0">
                <a:latin typeface="Cambria" panose="02040503050406030204" pitchFamily="18" charset="0"/>
              </a:rPr>
              <a:t>Other Mentors </a:t>
            </a:r>
          </a:p>
          <a:p>
            <a:pPr lvl="1"/>
            <a:r>
              <a:rPr lang="en-US" dirty="0">
                <a:latin typeface="Cambria" panose="02040503050406030204" pitchFamily="18" charset="0"/>
              </a:rPr>
              <a:t>Princeton: Robert Socolow, Marc </a:t>
            </a:r>
            <a:r>
              <a:rPr lang="en-US" dirty="0" err="1">
                <a:latin typeface="Cambria" panose="02040503050406030204" pitchFamily="18" charset="0"/>
              </a:rPr>
              <a:t>Fleurbaey</a:t>
            </a:r>
            <a:r>
              <a:rPr lang="en-US" dirty="0">
                <a:latin typeface="Cambria" panose="02040503050406030204" pitchFamily="18" charset="0"/>
              </a:rPr>
              <a:t> (postdoc), George Philander, Jorge Sarmiento (undergrad)</a:t>
            </a:r>
          </a:p>
          <a:p>
            <a:pPr lvl="1"/>
            <a:r>
              <a:rPr lang="en-US" dirty="0">
                <a:latin typeface="Cambria" panose="02040503050406030204" pitchFamily="18" charset="0"/>
              </a:rPr>
              <a:t>Columbia: Mark Cane, Tony Barnston, </a:t>
            </a:r>
            <a:r>
              <a:rPr lang="en-US" dirty="0" err="1">
                <a:latin typeface="Cambria" panose="02040503050406030204" pitchFamily="18" charset="0"/>
              </a:rPr>
              <a:t>Mingfang</a:t>
            </a:r>
            <a:r>
              <a:rPr lang="en-US" dirty="0">
                <a:latin typeface="Cambria" panose="02040503050406030204" pitchFamily="18" charset="0"/>
              </a:rPr>
              <a:t> Ting, </a:t>
            </a:r>
            <a:r>
              <a:rPr lang="en-US" dirty="0" err="1">
                <a:latin typeface="Cambria" panose="02040503050406030204" pitchFamily="18" charset="0"/>
              </a:rPr>
              <a:t>Upmanu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</a:rPr>
              <a:t>Lall</a:t>
            </a:r>
            <a:r>
              <a:rPr lang="en-US" dirty="0">
                <a:latin typeface="Cambria" panose="02040503050406030204" pitchFamily="18" charset="0"/>
              </a:rPr>
              <a:t>, Lisa Goddard</a:t>
            </a:r>
          </a:p>
          <a:p>
            <a:pPr lvl="1"/>
            <a:r>
              <a:rPr lang="en-US" dirty="0">
                <a:latin typeface="Cambria" panose="02040503050406030204" pitchFamily="18" charset="0"/>
              </a:rPr>
              <a:t>Internships: Cynthia Rosenzweig (</a:t>
            </a:r>
            <a:r>
              <a:rPr lang="en-US" sz="2400" dirty="0">
                <a:latin typeface="Cambria" panose="02040503050406030204" pitchFamily="18" charset="0"/>
                <a:hlinkClick r:id="rId8"/>
              </a:rPr>
              <a:t>NASA-GISS</a:t>
            </a:r>
            <a:r>
              <a:rPr lang="en-US" dirty="0">
                <a:latin typeface="Cambria" panose="02040503050406030204" pitchFamily="18" charset="0"/>
              </a:rPr>
              <a:t>), Lonnie Thompson (OSU </a:t>
            </a:r>
            <a:r>
              <a:rPr lang="en-US" sz="2400" dirty="0">
                <a:latin typeface="Cambria" panose="02040503050406030204" pitchFamily="18" charset="0"/>
                <a:hlinkClick r:id="rId9"/>
              </a:rPr>
              <a:t>BPRC</a:t>
            </a:r>
            <a:r>
              <a:rPr lang="en-US" dirty="0">
                <a:latin typeface="Cambria" panose="02040503050406030204" pitchFamily="18" charset="0"/>
              </a:rPr>
              <a:t>)</a:t>
            </a:r>
          </a:p>
          <a:p>
            <a:pPr lvl="1"/>
            <a:r>
              <a:rPr lang="en-US" dirty="0">
                <a:latin typeface="Cambria" panose="02040503050406030204" pitchFamily="18" charset="0"/>
              </a:rPr>
              <a:t>Africa: Desire </a:t>
            </a:r>
            <a:r>
              <a:rPr lang="en-US" dirty="0" err="1">
                <a:latin typeface="Cambria" panose="02040503050406030204" pitchFamily="18" charset="0"/>
              </a:rPr>
              <a:t>Kagabo</a:t>
            </a:r>
            <a:r>
              <a:rPr lang="en-US" dirty="0">
                <a:latin typeface="Cambria" panose="02040503050406030204" pitchFamily="18" charset="0"/>
              </a:rPr>
              <a:t> (</a:t>
            </a:r>
            <a:r>
              <a:rPr lang="en-US" sz="2400" dirty="0">
                <a:latin typeface="Cambria" panose="02040503050406030204" pitchFamily="18" charset="0"/>
                <a:hlinkClick r:id="rId10"/>
              </a:rPr>
              <a:t>CIAT</a:t>
            </a:r>
            <a:r>
              <a:rPr lang="en-US" dirty="0">
                <a:latin typeface="Cambria" panose="02040503050406030204" pitchFamily="18" charset="0"/>
              </a:rPr>
              <a:t>-Rwanda), Ousmane Ndiaye (</a:t>
            </a:r>
            <a:r>
              <a:rPr lang="en-US" sz="2400" dirty="0">
                <a:latin typeface="Cambria" panose="02040503050406030204" pitchFamily="18" charset="0"/>
                <a:hlinkClick r:id="rId11"/>
              </a:rPr>
              <a:t>ANACIM</a:t>
            </a:r>
            <a:r>
              <a:rPr lang="en-US" dirty="0">
                <a:latin typeface="Cambria" panose="02040503050406030204" pitchFamily="18" charset="0"/>
              </a:rPr>
              <a:t>), </a:t>
            </a:r>
            <a:r>
              <a:rPr lang="en-US" dirty="0" err="1">
                <a:latin typeface="Cambria" panose="02040503050406030204" pitchFamily="18" charset="0"/>
              </a:rPr>
              <a:t>Zewdu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</a:rPr>
              <a:t>Segele</a:t>
            </a:r>
            <a:r>
              <a:rPr lang="en-US" dirty="0">
                <a:latin typeface="Cambria" panose="02040503050406030204" pitchFamily="18" charset="0"/>
              </a:rPr>
              <a:t> (</a:t>
            </a:r>
            <a:r>
              <a:rPr lang="en-US" sz="2400" dirty="0">
                <a:latin typeface="Cambria" panose="02040503050406030204" pitchFamily="18" charset="0"/>
                <a:hlinkClick r:id="rId12"/>
              </a:rPr>
              <a:t>ICPAC</a:t>
            </a:r>
            <a:r>
              <a:rPr lang="en-US" dirty="0">
                <a:latin typeface="Cambria" panose="02040503050406030204" pitchFamily="18" charset="0"/>
              </a:rPr>
              <a:t>), Mohammed Kadi (</a:t>
            </a:r>
            <a:r>
              <a:rPr lang="en-US" sz="2400" dirty="0">
                <a:latin typeface="Cambria" panose="02040503050406030204" pitchFamily="18" charset="0"/>
                <a:hlinkClick r:id="rId13"/>
              </a:rPr>
              <a:t>ACMAD</a:t>
            </a:r>
            <a:r>
              <a:rPr lang="en-US" dirty="0">
                <a:latin typeface="Cambria" panose="02040503050406030204" pitchFamily="18" charset="0"/>
              </a:rPr>
              <a:t>), Dawit Solomon (</a:t>
            </a:r>
            <a:r>
              <a:rPr lang="en-US" sz="2400" dirty="0">
                <a:latin typeface="Cambria" panose="02040503050406030204" pitchFamily="18" charset="0"/>
                <a:hlinkClick r:id="rId14"/>
              </a:rPr>
              <a:t>EIAR </a:t>
            </a:r>
            <a:r>
              <a:rPr lang="en-US" dirty="0">
                <a:latin typeface="Cambria" panose="02040503050406030204" pitchFamily="18" charset="0"/>
              </a:rPr>
              <a:t>-Ethiopia)</a:t>
            </a:r>
          </a:p>
          <a:p>
            <a:r>
              <a:rPr lang="en-US" dirty="0">
                <a:latin typeface="Cambria" panose="02040503050406030204" pitchFamily="18" charset="0"/>
              </a:rPr>
              <a:t>Family</a:t>
            </a:r>
          </a:p>
          <a:p>
            <a:endParaRPr lang="en-US" dirty="0">
              <a:latin typeface="Cambria" panose="020405030504060302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D85F68C-7B4C-C347-A974-1E671F9AE9A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794065" y="304156"/>
            <a:ext cx="4166458" cy="312484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997B2B-1C00-4A40-99A2-1E2A7EE0F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D73ED-92AA-7F4D-AC9F-0612D6F0ACDD}" type="slidenum">
              <a:rPr lang="en-US" smtClean="0"/>
              <a:t>20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AF1142-1676-1943-A7E8-BD958CF98847}"/>
              </a:ext>
            </a:extLst>
          </p:cNvPr>
          <p:cNvSpPr txBox="1"/>
          <p:nvPr/>
        </p:nvSpPr>
        <p:spPr>
          <a:xfrm>
            <a:off x="9386250" y="3429000"/>
            <a:ext cx="15382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Kigali, Rwanda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83E7E6-8A66-1736-22AA-DC03E15DEB62}"/>
              </a:ext>
            </a:extLst>
          </p:cNvPr>
          <p:cNvSpPr txBox="1"/>
          <p:nvPr/>
        </p:nvSpPr>
        <p:spPr>
          <a:xfrm>
            <a:off x="8257304" y="6488668"/>
            <a:ext cx="34497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Hook Mountain Plateau, Nyack, NY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793234A-B43A-9DFF-4C58-67E4CE596FB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257304" y="3762090"/>
            <a:ext cx="3635379" cy="2726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2456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35CF5-79F8-F841-8BE8-BE96C8C7CE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518"/>
            <a:ext cx="10515600" cy="507711"/>
          </a:xfrm>
        </p:spPr>
        <p:txBody>
          <a:bodyPr>
            <a:noAutofit/>
          </a:bodyPr>
          <a:lstStyle/>
          <a:p>
            <a:pPr algn="ctr"/>
            <a:r>
              <a:rPr lang="en-US" sz="3600" dirty="0">
                <a:latin typeface="Cambria" panose="02040503050406030204" pitchFamily="18" charset="0"/>
              </a:rPr>
              <a:t>Acronyms and Links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D047BC-8F04-DD45-9EA8-67F14C99CB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127" y="402362"/>
            <a:ext cx="6127668" cy="6244867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en-US" sz="1400" dirty="0">
                <a:latin typeface="Cambria" panose="02040503050406030204" pitchFamily="18" charset="0"/>
                <a:hlinkClick r:id="rId2"/>
              </a:rPr>
              <a:t>AAG</a:t>
            </a:r>
            <a:r>
              <a:rPr lang="en-US" sz="1400" dirty="0">
                <a:latin typeface="Cambria" panose="02040503050406030204" pitchFamily="18" charset="0"/>
              </a:rPr>
              <a:t> – Association of American Geographers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en-US" sz="1400" dirty="0">
                <a:latin typeface="Cambria" panose="02040503050406030204" pitchFamily="18" charset="0"/>
                <a:hlinkClick r:id="rId3"/>
              </a:rPr>
              <a:t>ACMAD</a:t>
            </a:r>
            <a:r>
              <a:rPr lang="en-US" sz="1400" dirty="0">
                <a:latin typeface="Cambria" panose="02040503050406030204" pitchFamily="18" charset="0"/>
              </a:rPr>
              <a:t> – African Center for Meteorological Application to Development (Niamey, Niger)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en-US" sz="1400" dirty="0">
                <a:latin typeface="Cambria" panose="02040503050406030204" pitchFamily="18" charset="0"/>
                <a:hlinkClick r:id="rId4"/>
              </a:rPr>
              <a:t>ACToday</a:t>
            </a:r>
            <a:r>
              <a:rPr lang="en-US" sz="1400" dirty="0">
                <a:latin typeface="Cambria" panose="02040503050406030204" pitchFamily="18" charset="0"/>
              </a:rPr>
              <a:t> – Adapting Agriculture to Climate Today for Tomorrow (CWP)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en-US" sz="1400" dirty="0">
                <a:latin typeface="Cambria" panose="02040503050406030204" pitchFamily="18" charset="0"/>
                <a:hlinkClick r:id="rId5"/>
              </a:rPr>
              <a:t>AGRHYMET</a:t>
            </a:r>
            <a:r>
              <a:rPr lang="en-US" sz="1400" dirty="0">
                <a:latin typeface="Cambria" panose="02040503050406030204" pitchFamily="18" charset="0"/>
              </a:rPr>
              <a:t> –Center for Agriculture, Hydrology and Meteorology (Niamey, Niger)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en-US" sz="1400" dirty="0">
                <a:latin typeface="Cambria" panose="02040503050406030204" pitchFamily="18" charset="0"/>
                <a:hlinkClick r:id="rId6"/>
              </a:rPr>
              <a:t>AGU</a:t>
            </a:r>
            <a:r>
              <a:rPr lang="en-US" sz="1400" dirty="0">
                <a:latin typeface="Cambria" panose="02040503050406030204" pitchFamily="18" charset="0"/>
              </a:rPr>
              <a:t> – American Geophysical Union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en-US" sz="1400" dirty="0">
                <a:latin typeface="Cambria" panose="02040503050406030204" pitchFamily="18" charset="0"/>
                <a:hlinkClick r:id="rId7"/>
              </a:rPr>
              <a:t>AMMA</a:t>
            </a:r>
            <a:r>
              <a:rPr lang="en-US" sz="1400" dirty="0">
                <a:latin typeface="Cambria" panose="02040503050406030204" pitchFamily="18" charset="0"/>
              </a:rPr>
              <a:t> – African Monsoon Multidisciplinary Analysis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en-US" sz="1400" dirty="0">
                <a:latin typeface="Cambria" panose="02040503050406030204" pitchFamily="18" charset="0"/>
                <a:hlinkClick r:id="rId8"/>
              </a:rPr>
              <a:t>AMS</a:t>
            </a:r>
            <a:r>
              <a:rPr lang="en-US" sz="1400" dirty="0">
                <a:latin typeface="Cambria" panose="02040503050406030204" pitchFamily="18" charset="0"/>
              </a:rPr>
              <a:t> – American Meteorological Service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en-US" sz="1400" dirty="0">
                <a:latin typeface="Cambria" panose="02040503050406030204" pitchFamily="18" charset="0"/>
                <a:hlinkClick r:id="rId9"/>
              </a:rPr>
              <a:t>ANACIM</a:t>
            </a:r>
            <a:r>
              <a:rPr lang="en-US" sz="1400" dirty="0">
                <a:latin typeface="Cambria" panose="02040503050406030204" pitchFamily="18" charset="0"/>
              </a:rPr>
              <a:t> – </a:t>
            </a:r>
            <a:r>
              <a:rPr lang="en-US" sz="1400" dirty="0" err="1">
                <a:latin typeface="Cambria" panose="02040503050406030204" pitchFamily="18" charset="0"/>
              </a:rPr>
              <a:t>Agence</a:t>
            </a:r>
            <a:r>
              <a:rPr lang="en-US" sz="1400" dirty="0">
                <a:latin typeface="Cambria" panose="02040503050406030204" pitchFamily="18" charset="0"/>
              </a:rPr>
              <a:t> </a:t>
            </a:r>
            <a:r>
              <a:rPr lang="en-US" sz="1400" dirty="0" err="1">
                <a:latin typeface="Cambria" panose="02040503050406030204" pitchFamily="18" charset="0"/>
              </a:rPr>
              <a:t>Nationale</a:t>
            </a:r>
            <a:r>
              <a:rPr lang="en-US" sz="1400" dirty="0">
                <a:latin typeface="Cambria" panose="02040503050406030204" pitchFamily="18" charset="0"/>
              </a:rPr>
              <a:t> de </a:t>
            </a:r>
            <a:r>
              <a:rPr lang="en-US" sz="1400" dirty="0" err="1">
                <a:latin typeface="Cambria" panose="02040503050406030204" pitchFamily="18" charset="0"/>
              </a:rPr>
              <a:t>l’Aviation</a:t>
            </a:r>
            <a:r>
              <a:rPr lang="en-US" sz="1400" dirty="0">
                <a:latin typeface="Cambria" panose="02040503050406030204" pitchFamily="18" charset="0"/>
              </a:rPr>
              <a:t> Civile et de la </a:t>
            </a:r>
            <a:r>
              <a:rPr lang="en-US" sz="1400" dirty="0" err="1">
                <a:latin typeface="Cambria" panose="02040503050406030204" pitchFamily="18" charset="0"/>
              </a:rPr>
              <a:t>Météorologie</a:t>
            </a:r>
            <a:r>
              <a:rPr lang="en-US" sz="1400" dirty="0">
                <a:latin typeface="Cambria" panose="02040503050406030204" pitchFamily="18" charset="0"/>
              </a:rPr>
              <a:t> (Senegal)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en-US" sz="1400" dirty="0">
                <a:latin typeface="Cambria" panose="02040503050406030204" pitchFamily="18" charset="0"/>
                <a:hlinkClick r:id="rId10"/>
              </a:rPr>
              <a:t>BPRC</a:t>
            </a:r>
            <a:r>
              <a:rPr lang="en-US" sz="1400" dirty="0">
                <a:latin typeface="Cambria" panose="02040503050406030204" pitchFamily="18" charset="0"/>
              </a:rPr>
              <a:t> – Byrd Polar Research Center (Ohio State)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en-US" sz="1400" dirty="0">
                <a:latin typeface="Cambria" panose="02040503050406030204" pitchFamily="18" charset="0"/>
                <a:hlinkClick r:id="rId11"/>
              </a:rPr>
              <a:t>CCAFS</a:t>
            </a:r>
            <a:r>
              <a:rPr lang="en-US" sz="1400" dirty="0">
                <a:latin typeface="Cambria" panose="02040503050406030204" pitchFamily="18" charset="0"/>
              </a:rPr>
              <a:t> – Climate Change, Agriculture and Food Security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en-US" sz="1400" dirty="0">
                <a:latin typeface="Cambria" panose="02040503050406030204" pitchFamily="18" charset="0"/>
                <a:hlinkClick r:id="rId12"/>
              </a:rPr>
              <a:t>CCSR</a:t>
            </a:r>
            <a:r>
              <a:rPr lang="en-US" sz="1400" dirty="0">
                <a:latin typeface="Cambria" panose="02040503050406030204" pitchFamily="18" charset="0"/>
              </a:rPr>
              <a:t> – Center for Climate Systems Research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en-US" sz="1400" dirty="0">
                <a:latin typeface="Cambria" panose="02040503050406030204" pitchFamily="18" charset="0"/>
                <a:hlinkClick r:id="rId13"/>
              </a:rPr>
              <a:t>CDPW</a:t>
            </a:r>
            <a:r>
              <a:rPr lang="en-US" sz="1400" dirty="0">
                <a:latin typeface="Cambria" panose="02040503050406030204" pitchFamily="18" charset="0"/>
              </a:rPr>
              <a:t> - Climate Diagnostics and Prediction Workshop (NOAA)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en-US" sz="1400" dirty="0">
                <a:latin typeface="Cambria" panose="02040503050406030204" pitchFamily="18" charset="0"/>
                <a:hlinkClick r:id="rId14"/>
              </a:rPr>
              <a:t>CDT</a:t>
            </a:r>
            <a:r>
              <a:rPr lang="en-US" sz="1400" dirty="0">
                <a:latin typeface="Cambria" panose="02040503050406030204" pitchFamily="18" charset="0"/>
              </a:rPr>
              <a:t> – Climate Data Tools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en-US" sz="1400" dirty="0">
                <a:latin typeface="Cambria" panose="02040503050406030204" pitchFamily="18" charset="0"/>
                <a:hlinkClick r:id="rId15"/>
              </a:rPr>
              <a:t>CGIAR</a:t>
            </a:r>
            <a:r>
              <a:rPr lang="en-US" sz="1400" dirty="0">
                <a:latin typeface="Cambria" panose="02040503050406030204" pitchFamily="18" charset="0"/>
              </a:rPr>
              <a:t> – Consultative Group for International Agricultural Research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en-US" sz="1400" dirty="0">
                <a:latin typeface="Cambria" panose="02040503050406030204" pitchFamily="18" charset="0"/>
                <a:hlinkClick r:id="rId16"/>
              </a:rPr>
              <a:t>CIAT</a:t>
            </a:r>
            <a:r>
              <a:rPr lang="en-US" sz="1400" dirty="0">
                <a:latin typeface="Cambria" panose="02040503050406030204" pitchFamily="18" charset="0"/>
              </a:rPr>
              <a:t> – International Center for Tropical Agriculture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en-US" sz="1400" dirty="0">
                <a:latin typeface="Cambria" panose="02040503050406030204" pitchFamily="18" charset="0"/>
                <a:hlinkClick r:id="rId17"/>
              </a:rPr>
              <a:t>CISC</a:t>
            </a:r>
            <a:r>
              <a:rPr lang="en-US" sz="1400" dirty="0">
                <a:latin typeface="Cambria" panose="02040503050406030204" pitchFamily="18" charset="0"/>
              </a:rPr>
              <a:t> – CUNY Institute for Sustainable Cities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en-US" sz="1400" dirty="0">
                <a:latin typeface="Cambria" panose="02040503050406030204" pitchFamily="18" charset="0"/>
                <a:hlinkClick r:id="rId18"/>
              </a:rPr>
              <a:t>CMIP</a:t>
            </a:r>
            <a:r>
              <a:rPr lang="en-US" sz="1400" dirty="0">
                <a:latin typeface="Cambria" panose="02040503050406030204" pitchFamily="18" charset="0"/>
              </a:rPr>
              <a:t> – Coupled Model Intercomparison Project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en-US" sz="1400" dirty="0">
                <a:latin typeface="Cambria" panose="02040503050406030204" pitchFamily="18" charset="0"/>
                <a:hlinkClick r:id="rId19"/>
              </a:rPr>
              <a:t>CPT</a:t>
            </a:r>
            <a:r>
              <a:rPr lang="en-US" sz="1400" dirty="0">
                <a:latin typeface="Cambria" panose="02040503050406030204" pitchFamily="18" charset="0"/>
              </a:rPr>
              <a:t> – Climate Predictability Tool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en-US" sz="1400" dirty="0">
                <a:latin typeface="Cambria" panose="02040503050406030204" pitchFamily="18" charset="0"/>
                <a:hlinkClick r:id="rId20"/>
              </a:rPr>
              <a:t>CRMAE</a:t>
            </a:r>
            <a:r>
              <a:rPr lang="en-US" sz="1400" dirty="0">
                <a:latin typeface="Cambria" panose="02040503050406030204" pitchFamily="18" charset="0"/>
              </a:rPr>
              <a:t> – Climate Risk Management for Agricultural Extension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en-US" sz="1400" dirty="0">
                <a:latin typeface="Cambria" panose="02040503050406030204" pitchFamily="18" charset="0"/>
                <a:hlinkClick r:id="rId21"/>
              </a:rPr>
              <a:t>CWP</a:t>
            </a:r>
            <a:r>
              <a:rPr lang="en-US" sz="1400" dirty="0">
                <a:latin typeface="Cambria" panose="02040503050406030204" pitchFamily="18" charset="0"/>
              </a:rPr>
              <a:t> – Columbia World Projects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en-US" sz="1400" dirty="0">
                <a:latin typeface="Cambria" panose="02040503050406030204" pitchFamily="18" charset="0"/>
                <a:hlinkClick r:id="rId22"/>
              </a:rPr>
              <a:t>EIAR</a:t>
            </a:r>
            <a:r>
              <a:rPr lang="en-US" sz="1400" dirty="0">
                <a:latin typeface="Cambria" panose="02040503050406030204" pitchFamily="18" charset="0"/>
              </a:rPr>
              <a:t> – Ethiopian Institute of Agricultural Research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en-US" sz="1400" dirty="0">
                <a:latin typeface="Cambria" panose="02040503050406030204" pitchFamily="18" charset="0"/>
                <a:hlinkClick r:id="rId23"/>
              </a:rPr>
              <a:t>ENACTS</a:t>
            </a:r>
            <a:r>
              <a:rPr lang="en-US" sz="1400" dirty="0">
                <a:latin typeface="Cambria" panose="02040503050406030204" pitchFamily="18" charset="0"/>
              </a:rPr>
              <a:t> – Enhancing National Climate Services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en-US" sz="1400" dirty="0">
                <a:latin typeface="Cambria" panose="02040503050406030204" pitchFamily="18" charset="0"/>
                <a:hlinkClick r:id="rId24"/>
              </a:rPr>
              <a:t>ENSO</a:t>
            </a:r>
            <a:r>
              <a:rPr lang="en-US" sz="1400" dirty="0">
                <a:latin typeface="Cambria" panose="02040503050406030204" pitchFamily="18" charset="0"/>
              </a:rPr>
              <a:t> – El Nino Southern Oscillation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en-US" sz="1400" dirty="0">
                <a:latin typeface="Cambria" panose="02040503050406030204" pitchFamily="18" charset="0"/>
                <a:hlinkClick r:id="rId25"/>
              </a:rPr>
              <a:t>FbF</a:t>
            </a:r>
            <a:r>
              <a:rPr lang="en-US" sz="1400" dirty="0">
                <a:latin typeface="Cambria" panose="02040503050406030204" pitchFamily="18" charset="0"/>
              </a:rPr>
              <a:t> – Forecast Based Financing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en-US" sz="1400" dirty="0">
                <a:latin typeface="Cambria" panose="02040503050406030204" pitchFamily="18" charset="0"/>
                <a:hlinkClick r:id="rId26"/>
              </a:rPr>
              <a:t>GCM</a:t>
            </a:r>
            <a:r>
              <a:rPr lang="en-US" sz="1400" dirty="0">
                <a:latin typeface="Cambria" panose="02040503050406030204" pitchFamily="18" charset="0"/>
              </a:rPr>
              <a:t> – Global Climate Model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en-US" sz="1400" dirty="0">
                <a:latin typeface="Cambria" panose="02040503050406030204" pitchFamily="18" charset="0"/>
                <a:hlinkClick r:id="rId27"/>
              </a:rPr>
              <a:t>GHACOF</a:t>
            </a:r>
            <a:r>
              <a:rPr lang="en-US" sz="1400" dirty="0">
                <a:latin typeface="Cambria" panose="02040503050406030204" pitchFamily="18" charset="0"/>
              </a:rPr>
              <a:t> – Greater Horn of Africa Climate Outlook Forum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en-US" sz="1400" dirty="0">
                <a:latin typeface="Cambria" panose="02040503050406030204" pitchFamily="18" charset="0"/>
                <a:hlinkClick r:id="rId28"/>
              </a:rPr>
              <a:t>IAM</a:t>
            </a:r>
            <a:r>
              <a:rPr lang="en-US" sz="1400" dirty="0">
                <a:latin typeface="Cambria" panose="02040503050406030204" pitchFamily="18" charset="0"/>
              </a:rPr>
              <a:t> – Integrated Assessment Model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endParaRPr lang="en-US" sz="1400" dirty="0">
              <a:latin typeface="Cambria" panose="020405030504060302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400" dirty="0">
              <a:latin typeface="Cambria" panose="020405030504060302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3CA757-F7C3-C847-ABBC-C24953DEA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D73ED-92AA-7F4D-AC9F-0612D6F0ACDD}" type="slidenum">
              <a:rPr lang="en-US" smtClean="0"/>
              <a:t>21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08B7267-3E45-9940-9396-C7B12AC4B6BA}"/>
              </a:ext>
            </a:extLst>
          </p:cNvPr>
          <p:cNvSpPr txBox="1"/>
          <p:nvPr/>
        </p:nvSpPr>
        <p:spPr>
          <a:xfrm>
            <a:off x="6210795" y="402362"/>
            <a:ext cx="5745678" cy="68172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Cambria" panose="02040503050406030204" pitchFamily="18" charset="0"/>
                <a:hlinkClick r:id="rId29"/>
              </a:rPr>
              <a:t>ICPAC</a:t>
            </a:r>
            <a:r>
              <a:rPr lang="en-US" sz="1400" dirty="0">
                <a:latin typeface="Cambria" panose="02040503050406030204" pitchFamily="18" charset="0"/>
              </a:rPr>
              <a:t> – Intergovernmental Authority on Development (IGAD) Climate Prediction and Applications Centre (Nairobi, Kenya)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Cambria" panose="02040503050406030204" pitchFamily="18" charset="0"/>
                <a:hlinkClick r:id="rId30"/>
              </a:rPr>
              <a:t>IRI</a:t>
            </a:r>
            <a:r>
              <a:rPr lang="en-US" sz="1400" dirty="0">
                <a:latin typeface="Cambria" panose="02040503050406030204" pitchFamily="18" charset="0"/>
              </a:rPr>
              <a:t> – International Research Institute for Climate and Society (Palisades, NY)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Cambria" panose="02040503050406030204" pitchFamily="18" charset="0"/>
                <a:hlinkClick r:id="rId31"/>
              </a:rPr>
              <a:t>IRIDL</a:t>
            </a:r>
            <a:r>
              <a:rPr lang="en-US" sz="1400" dirty="0">
                <a:latin typeface="Cambria" panose="02040503050406030204" pitchFamily="18" charset="0"/>
              </a:rPr>
              <a:t> – IRI Data Library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Cambria" panose="02040503050406030204" pitchFamily="18" charset="0"/>
                <a:hlinkClick r:id="rId32"/>
              </a:rPr>
              <a:t>ITISE</a:t>
            </a:r>
            <a:r>
              <a:rPr lang="en-US" sz="1400" dirty="0">
                <a:latin typeface="Cambria" panose="02040503050406030204" pitchFamily="18" charset="0"/>
              </a:rPr>
              <a:t> – International Conference on Time Series and Forecasting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Cambria" panose="02040503050406030204" pitchFamily="18" charset="0"/>
              </a:rPr>
              <a:t>JEDI – Justice, Equity, Diversity, and Inclusion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Cambria" panose="02040503050406030204" pitchFamily="18" charset="0"/>
                <a:hlinkClick r:id="rId33"/>
              </a:rPr>
              <a:t>NASA-GISS</a:t>
            </a:r>
            <a:r>
              <a:rPr lang="en-US" sz="1400" dirty="0">
                <a:latin typeface="Cambria" panose="02040503050406030204" pitchFamily="18" charset="0"/>
              </a:rPr>
              <a:t> – NASA-Goddard Institute for Space Studies (New York)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Cambria" panose="02040503050406030204" pitchFamily="18" charset="0"/>
                <a:hlinkClick r:id="rId34"/>
              </a:rPr>
              <a:t>NDVI</a:t>
            </a:r>
            <a:r>
              <a:rPr lang="en-US" sz="1400" dirty="0">
                <a:latin typeface="Cambria" panose="02040503050406030204" pitchFamily="18" charset="0"/>
              </a:rPr>
              <a:t> – Normalized Difference Vegetation Index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Cambria" panose="02040503050406030204" pitchFamily="18" charset="0"/>
                <a:hlinkClick r:id="rId35"/>
              </a:rPr>
              <a:t>NESDIS</a:t>
            </a:r>
            <a:r>
              <a:rPr lang="en-US" sz="1400" dirty="0">
                <a:latin typeface="Cambria" panose="02040503050406030204" pitchFamily="18" charset="0"/>
              </a:rPr>
              <a:t> – National Environmental Satellite Data Information Service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Cambria" panose="02040503050406030204" pitchFamily="18" charset="0"/>
                <a:hlinkClick r:id="rId36"/>
              </a:rPr>
              <a:t>NMME</a:t>
            </a:r>
            <a:r>
              <a:rPr lang="en-US" sz="1400" dirty="0">
                <a:latin typeface="Cambria" panose="02040503050406030204" pitchFamily="18" charset="0"/>
              </a:rPr>
              <a:t> – North American Multi-Model Ensemble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Cambria" panose="02040503050406030204" pitchFamily="18" charset="0"/>
                <a:hlinkClick r:id="rId37"/>
              </a:rPr>
              <a:t>NOAA CAP/RISA</a:t>
            </a:r>
            <a:r>
              <a:rPr lang="en-US" sz="1400" dirty="0">
                <a:latin typeface="Cambria" panose="02040503050406030204" pitchFamily="18" charset="0"/>
              </a:rPr>
              <a:t> – Climate Adaptation Partnerships (regional within US)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Cambria" panose="02040503050406030204" pitchFamily="18" charset="0"/>
                <a:hlinkClick r:id="rId38"/>
              </a:rPr>
              <a:t>NOAA-CESSRST</a:t>
            </a:r>
            <a:r>
              <a:rPr lang="en-US" sz="1400" dirty="0">
                <a:latin typeface="Cambria" panose="02040503050406030204" pitchFamily="18" charset="0"/>
              </a:rPr>
              <a:t> - Center for Earth System Sciences and Remote Sensing Technologies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Cambria" panose="02040503050406030204" pitchFamily="18" charset="0"/>
                <a:hlinkClick r:id="rId39"/>
              </a:rPr>
              <a:t>NOAA-CREST</a:t>
            </a:r>
            <a:r>
              <a:rPr lang="en-US" sz="1400" dirty="0">
                <a:latin typeface="Cambria" panose="02040503050406030204" pitchFamily="18" charset="0"/>
              </a:rPr>
              <a:t> - Cooperative Remote Sensing and Technology Center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Cambria" panose="02040503050406030204" pitchFamily="18" charset="0"/>
                <a:hlinkClick r:id="rId40"/>
              </a:rPr>
              <a:t>NYCDEP</a:t>
            </a:r>
            <a:r>
              <a:rPr lang="en-US" sz="1400" dirty="0">
                <a:latin typeface="Cambria" panose="02040503050406030204" pitchFamily="18" charset="0"/>
              </a:rPr>
              <a:t> – Department of Environmental Protection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Cambria" panose="02040503050406030204" pitchFamily="18" charset="0"/>
                <a:hlinkClick r:id="rId41"/>
              </a:rPr>
              <a:t>RAB</a:t>
            </a:r>
            <a:r>
              <a:rPr lang="en-US" sz="1400" dirty="0">
                <a:latin typeface="Cambria" panose="02040503050406030204" pitchFamily="18" charset="0"/>
              </a:rPr>
              <a:t> – Rwanda Agriculture Board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Cambria" panose="02040503050406030204" pitchFamily="18" charset="0"/>
                <a:hlinkClick r:id="rId42"/>
              </a:rPr>
              <a:t>RICE</a:t>
            </a:r>
            <a:r>
              <a:rPr lang="en-US" sz="1400" dirty="0">
                <a:latin typeface="Cambria" panose="02040503050406030204" pitchFamily="18" charset="0"/>
              </a:rPr>
              <a:t> – Regional Integrated Climate-Economy Model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Cambria" panose="02040503050406030204" pitchFamily="18" charset="0"/>
                <a:hlinkClick r:id="rId43"/>
              </a:rPr>
              <a:t>PyCPT</a:t>
            </a:r>
            <a:r>
              <a:rPr lang="en-US" sz="1400" dirty="0">
                <a:latin typeface="Cambria" panose="02040503050406030204" pitchFamily="18" charset="0"/>
              </a:rPr>
              <a:t> – Python based CPT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Cambria" panose="02040503050406030204" pitchFamily="18" charset="0"/>
                <a:hlinkClick r:id="rId44"/>
              </a:rPr>
              <a:t>UCCRN</a:t>
            </a:r>
            <a:r>
              <a:rPr lang="en-US" sz="1400" dirty="0">
                <a:latin typeface="Cambria" panose="02040503050406030204" pitchFamily="18" charset="0"/>
              </a:rPr>
              <a:t> – Urban Climate Change Research Network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Cambria" panose="02040503050406030204" pitchFamily="18" charset="0"/>
                <a:hlinkClick r:id="rId45"/>
              </a:rPr>
              <a:t>UKDfID</a:t>
            </a:r>
            <a:r>
              <a:rPr lang="en-US" sz="1400" dirty="0">
                <a:latin typeface="Cambria" panose="02040503050406030204" pitchFamily="18" charset="0"/>
              </a:rPr>
              <a:t> – UK Department for International Development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Cambria" panose="02040503050406030204" pitchFamily="18" charset="0"/>
                <a:hlinkClick r:id="rId46"/>
              </a:rPr>
              <a:t>UNOCHA</a:t>
            </a:r>
            <a:r>
              <a:rPr lang="en-US" sz="1400" dirty="0">
                <a:latin typeface="Cambria" panose="02040503050406030204" pitchFamily="18" charset="0"/>
              </a:rPr>
              <a:t> – Organization for the Coordination of Humanitarian Affairs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Cambria" panose="02040503050406030204" pitchFamily="18" charset="0"/>
                <a:hlinkClick r:id="rId47"/>
              </a:rPr>
              <a:t>USAID</a:t>
            </a:r>
            <a:r>
              <a:rPr lang="en-US" sz="1400" dirty="0">
                <a:latin typeface="Cambria" panose="02040503050406030204" pitchFamily="18" charset="0"/>
              </a:rPr>
              <a:t> – US Agency for International Development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Cambria" panose="02040503050406030204" pitchFamily="18" charset="0"/>
                <a:hlinkClick r:id="rId48"/>
              </a:rPr>
              <a:t>WCRP</a:t>
            </a:r>
            <a:r>
              <a:rPr lang="en-US" sz="1400" dirty="0">
                <a:latin typeface="Cambria" panose="02040503050406030204" pitchFamily="18" charset="0"/>
              </a:rPr>
              <a:t> – World Climate Research Program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Cambria" panose="02040503050406030204" pitchFamily="18" charset="0"/>
                <a:hlinkClick r:id="rId49"/>
              </a:rPr>
              <a:t>WHO</a:t>
            </a:r>
            <a:r>
              <a:rPr lang="en-US" sz="1400" dirty="0">
                <a:latin typeface="Cambria" panose="02040503050406030204" pitchFamily="18" charset="0"/>
              </a:rPr>
              <a:t> – World Health Organization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Cambria" panose="02040503050406030204" pitchFamily="18" charset="0"/>
                <a:hlinkClick r:id="rId50"/>
              </a:rPr>
              <a:t>WHOI</a:t>
            </a:r>
            <a:r>
              <a:rPr lang="en-US" sz="1400" dirty="0">
                <a:latin typeface="Cambria" panose="02040503050406030204" pitchFamily="18" charset="0"/>
              </a:rPr>
              <a:t> – Woods Hole Oceanographic Institute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Cambria" panose="02040503050406030204" pitchFamily="18" charset="0"/>
                <a:hlinkClick r:id="rId51"/>
              </a:rPr>
              <a:t>WISER</a:t>
            </a:r>
            <a:r>
              <a:rPr lang="en-US" sz="1400" dirty="0">
                <a:latin typeface="Cambria" panose="02040503050406030204" pitchFamily="18" charset="0"/>
              </a:rPr>
              <a:t> – UK Met Office Weather and Climate Information Services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Cambria" panose="02040503050406030204" pitchFamily="18" charset="0"/>
                <a:hlinkClick r:id="rId52"/>
              </a:rPr>
              <a:t>WFP</a:t>
            </a:r>
            <a:r>
              <a:rPr lang="en-US" sz="1400" dirty="0">
                <a:latin typeface="Cambria" panose="02040503050406030204" pitchFamily="18" charset="0"/>
              </a:rPr>
              <a:t> – World Food </a:t>
            </a:r>
            <a:r>
              <a:rPr lang="en-US" sz="1400" dirty="0" err="1">
                <a:latin typeface="Cambria" panose="02040503050406030204" pitchFamily="18" charset="0"/>
              </a:rPr>
              <a:t>Programme</a:t>
            </a:r>
            <a:endParaRPr lang="en-US" sz="1400" dirty="0">
              <a:latin typeface="Cambria" panose="0204050305040603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Cambria" panose="02040503050406030204" pitchFamily="18" charset="0"/>
                <a:hlinkClick r:id="rId53"/>
              </a:rPr>
              <a:t>WMO</a:t>
            </a:r>
            <a:r>
              <a:rPr lang="en-US" sz="1400" dirty="0">
                <a:latin typeface="Cambria" panose="02040503050406030204" pitchFamily="18" charset="0"/>
              </a:rPr>
              <a:t> – World Meteorological Organization</a:t>
            </a:r>
          </a:p>
          <a:p>
            <a:endParaRPr lang="en-US" sz="1700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03789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5775</TotalTime>
  <Words>2627</Words>
  <Application>Microsoft Macintosh PowerPoint</Application>
  <PresentationFormat>Widescreen</PresentationFormat>
  <Paragraphs>352</Paragraphs>
  <Slides>21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Cambria</vt:lpstr>
      <vt:lpstr>Office Theme</vt:lpstr>
      <vt:lpstr>Addressing Climate Risks in a Changing World  </vt:lpstr>
      <vt:lpstr>Seminar Outline</vt:lpstr>
      <vt:lpstr>Challenges and Research Areas in Climate Risk</vt:lpstr>
      <vt:lpstr>Seasonal Forecasting for Sector Applications</vt:lpstr>
      <vt:lpstr>Extreme Events under Climate Change</vt:lpstr>
      <vt:lpstr>Financial Adaptations to Climate Risk</vt:lpstr>
      <vt:lpstr>Collaboration/Funding </vt:lpstr>
      <vt:lpstr>Teaching/Advising/Curriculum</vt:lpstr>
      <vt:lpstr>Challenge Topics</vt:lpstr>
      <vt:lpstr>Justice, Equity, Diversity, and Inclusion (JEDI)</vt:lpstr>
      <vt:lpstr>International Research Institute for Climate and Society (IRI) </vt:lpstr>
      <vt:lpstr>IRI Senior Staff Associate (2019-2022)</vt:lpstr>
      <vt:lpstr>IRI Postdoc (2016-2019)</vt:lpstr>
      <vt:lpstr>Methods and Tools</vt:lpstr>
      <vt:lpstr>Princeton Postdoc (2015-2016)</vt:lpstr>
      <vt:lpstr>PhD, Rutgers Geography (2009-2015)</vt:lpstr>
      <vt:lpstr>Pre-PhD (before 2009)</vt:lpstr>
      <vt:lpstr>Summary</vt:lpstr>
      <vt:lpstr>Personal</vt:lpstr>
      <vt:lpstr>Thanks</vt:lpstr>
      <vt:lpstr>Acronyms and Links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Weather and Climate Hazards and Penn State’s AESEDA program</dc:title>
  <dc:creator>Asher Siebert</dc:creator>
  <cp:lastModifiedBy>Asher Siebert</cp:lastModifiedBy>
  <cp:revision>183</cp:revision>
  <dcterms:created xsi:type="dcterms:W3CDTF">2021-10-29T18:15:57Z</dcterms:created>
  <dcterms:modified xsi:type="dcterms:W3CDTF">2023-02-16T11:32:50Z</dcterms:modified>
</cp:coreProperties>
</file>