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9" r:id="rId9"/>
    <p:sldId id="264" r:id="rId10"/>
    <p:sldId id="265" r:id="rId11"/>
    <p:sldId id="266" r:id="rId12"/>
    <p:sldId id="263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30"/>
    <p:restoredTop sz="94584"/>
  </p:normalViewPr>
  <p:slideViewPr>
    <p:cSldViewPr snapToGrid="0">
      <p:cViewPr varScale="1">
        <p:scale>
          <a:sx n="67" d="100"/>
          <a:sy n="67" d="100"/>
        </p:scale>
        <p:origin x="192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54CA-63D1-3452-A522-7159426AC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8978B-BE67-13EC-BC3E-40C3CF649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401D1-9A55-09BF-C6EE-B22BAF1E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24D86-EDF2-0330-9736-002E110F4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9EE9E-EE40-008A-A434-A2F5320D1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61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FDAC0-8E37-2812-8715-A16930477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7989D-856B-7509-FBF3-00646497C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36E88-7BA2-F717-489B-CDE63FE9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44D73-9F37-A9D7-F513-3DBF658E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C133A-2F47-32D4-2995-30858282B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4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00515-6987-2405-42D0-D2BDA4B7A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9BF1B-D948-7408-D3F6-77ED1F41C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975FC-1702-A184-DAAF-D850B138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6147C-7E2A-3DCE-6ABF-7169E3340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4033C-5C23-2140-3AE2-D11B88EBD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10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3C3A8-944B-1EB9-3B80-5B302D63E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882E9-BA39-CE25-A517-E9DA59BCC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21D877-BE74-59BA-9EB5-B1D1ECD19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98EA4-8563-DA4A-BCA2-8AE1EC4EE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855633-320D-AB37-40C4-D4F39299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8A447-E1C0-2DAB-5A93-76EED011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5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BDD31-BF99-BD93-738D-8FCCDF37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5A08A-93FF-43DB-8EA3-1AA32D1AC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6E4C7-EB84-6AAA-1ABF-91BD17F0D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D83BCD-3943-2CDC-FD31-CECEBB809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C65B1A-10E2-FB85-ECD7-56F552230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FEEE94-7E3B-FF12-5551-73CA846E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BC4FFC-159E-4519-920E-1D99530D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F2408C-1251-D821-C262-B3CF03E6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7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4D12-8CF7-7E35-1C75-0ABC9E11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76CD3C-B84E-8399-E345-0A570373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3AE01-851D-8172-67E0-A0C18661A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1D806-3E76-FF40-1717-3AE3CFCA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FCE146-79BD-34E2-104C-59A4D5BBA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0A7FCC-0AA9-0261-4C2A-3139BA90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09D70-2B64-67B4-385E-236BD0CF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87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C0D8F-3CF9-BBCA-3189-F606D9C1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5E240-22E8-ABDE-B50E-D011EE117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4572C-21F4-3F75-A868-019991B0D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2A753-B2BE-D98A-49D7-479913C0A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6B552-F8BB-793A-6026-F73866A13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C8E94-1925-BDEB-1017-078ECEE5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8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BC03-EE2A-539D-2C00-43360A24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EC9C2-C83C-94DD-4C07-470247EAC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FCB59-D5BF-E41E-7979-E930CE4E1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BA374-05ED-33AD-AADD-F1AFA93B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8BD6C-4D24-9709-27CF-470CB346A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B8FCF-94E6-C9F1-A102-F53ADFA5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5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87BA-B0E4-A923-87D1-4597EF16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5D85D-AD52-839E-924C-D3E349DAA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77D6B-B766-9C50-9BE3-58D7D378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639DC-74B6-24FE-41A0-E3F0D0BF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BEB5C-05E5-3731-D825-B8FE842F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9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453266-2024-9925-7DBE-1A6F55D492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A957C-6949-BEF3-F990-6DE033BCE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6DD01-411D-8CF6-92D3-146AB8C06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CCDE4-EA15-40EE-540E-C7E6BC76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A0598-A6D7-A0AB-893F-9E6EB84D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DE5133-1561-49BA-9F42-40378018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733C3-B1EC-093A-2733-DF6CB2C38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82F7D-3087-7A86-CB87-445B13419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BCA5-3CCC-514B-8E02-80C3976927F9}" type="datetimeFigureOut">
              <a:rPr lang="en-US" smtClean="0"/>
              <a:t>11/8/23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1AE3A-A622-4196-56F3-CC15E92D5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D0CBD-3A05-1969-77E8-B96C9CEC9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87F0B-4E64-CF4E-AC9A-49C25F2B3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6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sclimateservices.org/" TargetMode="External"/><Relationship Id="rId2" Type="http://schemas.openxmlformats.org/officeDocument/2006/relationships/hyperlink" Target="https://www.linkedin.com/in/asher-siebert-7016065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fcs-climate.org/principles/" TargetMode="External"/><Relationship Id="rId2" Type="http://schemas.openxmlformats.org/officeDocument/2006/relationships/hyperlink" Target="https://www.gfcs-climate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sdgs.un.org/goal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ridl.ldeo.columbia.edu/" TargetMode="External"/><Relationship Id="rId13" Type="http://schemas.openxmlformats.org/officeDocument/2006/relationships/hyperlink" Target="https://iri.columbia.edu/our-expertise/financial-instruments/" TargetMode="External"/><Relationship Id="rId3" Type="http://schemas.openxmlformats.org/officeDocument/2006/relationships/hyperlink" Target="https://www.climate.columbia.edu/" TargetMode="External"/><Relationship Id="rId7" Type="http://schemas.openxmlformats.org/officeDocument/2006/relationships/hyperlink" Target="https://iri.columbia.edu/our-expertise/climate/tools/cpt/" TargetMode="External"/><Relationship Id="rId12" Type="http://schemas.openxmlformats.org/officeDocument/2006/relationships/hyperlink" Target="https://iri.columbia.edu/our-expertise/public-health/" TargetMode="External"/><Relationship Id="rId2" Type="http://schemas.openxmlformats.org/officeDocument/2006/relationships/hyperlink" Target="http://iri.columbia.edu/" TargetMode="Externa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ridl.ldeo.columbia.edu/maproom/Global/ForecastsS2S/index.html" TargetMode="External"/><Relationship Id="rId11" Type="http://schemas.openxmlformats.org/officeDocument/2006/relationships/hyperlink" Target="https://iri.columbia.edu/our-expertise/agriculture/" TargetMode="External"/><Relationship Id="rId5" Type="http://schemas.openxmlformats.org/officeDocument/2006/relationships/hyperlink" Target="https://iri.columbia.edu/our-expertise/climate/forecasts/enso/current/" TargetMode="External"/><Relationship Id="rId15" Type="http://schemas.openxmlformats.org/officeDocument/2006/relationships/image" Target="../media/image2.png"/><Relationship Id="rId10" Type="http://schemas.openxmlformats.org/officeDocument/2006/relationships/hyperlink" Target="https://iri.columbia.edu/resources/enacts/" TargetMode="External"/><Relationship Id="rId4" Type="http://schemas.openxmlformats.org/officeDocument/2006/relationships/hyperlink" Target="https://iri.columbia.edu/our-expertise/climate/forecasts/seasonal-climate-forecasts/" TargetMode="External"/><Relationship Id="rId9" Type="http://schemas.openxmlformats.org/officeDocument/2006/relationships/hyperlink" Target="http://iridl.ldeo.columbia.edu/maproom/" TargetMode="External"/><Relationship Id="rId14" Type="http://schemas.openxmlformats.org/officeDocument/2006/relationships/hyperlink" Target="https://iri.columbia.edu/our-trainings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hyperlink" Target="https://iri.columbia.edu/our-expertise/climate/tools/cpt/" TargetMode="External"/><Relationship Id="rId7" Type="http://schemas.openxmlformats.org/officeDocument/2006/relationships/image" Target="../media/image6.gif"/><Relationship Id="rId2" Type="http://schemas.openxmlformats.org/officeDocument/2006/relationships/hyperlink" Target="https://iri.columbia.edu/our-expertise/climate/forecasts/seasonal-climate-forecas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hyperlink" Target="https://iri-pycpt.github.i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iri.columbia.edu/our-expertise/climate/forecasts/enso/curren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s2sprediction.net/" TargetMode="External"/><Relationship Id="rId7" Type="http://schemas.openxmlformats.org/officeDocument/2006/relationships/image" Target="../media/image12.jpg"/><Relationship Id="rId2" Type="http://schemas.openxmlformats.org/officeDocument/2006/relationships/hyperlink" Target="http://iridl.ldeo.columbia.edu/maproom/Global/ForecastsS2S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iridl.ldeo.columbia.edu/maproom/Global/ForecastsS2S/index.html#tabs-1" TargetMode="External"/><Relationship Id="rId4" Type="http://schemas.openxmlformats.org/officeDocument/2006/relationships/hyperlink" Target="https://cpo.noaa.gov/Meet-the-Divisions/Earth-System-Science-and-Modeling/MAPP/Research-to-Operations-and-Applications/Subseasonal-Experimen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ridl.ldeo.columbia.edu/maproom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://iridl.ldeo.columbia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hyperlink" Target="http://213.55.84.78:8082/maproom/Climatology/index.html#tabs-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iri.columbia.edu/resources/enac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ri.columbia.edu/actoday/" TargetMode="External"/><Relationship Id="rId2" Type="http://schemas.openxmlformats.org/officeDocument/2006/relationships/hyperlink" Target="https://iri.columbia.edu/our-expertise/agricultu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hyperlink" Target="https://iri.columbia.edu/tags/ccafs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hyperlink" Target="http://iridl.ldeo.columbia.edu/maproom/Health/Regional/Africa/Malaria/index.html" TargetMode="External"/><Relationship Id="rId7" Type="http://schemas.openxmlformats.org/officeDocument/2006/relationships/image" Target="../media/image21.jpg"/><Relationship Id="rId2" Type="http://schemas.openxmlformats.org/officeDocument/2006/relationships/hyperlink" Target="https://iri.columbia.edu/our-expertise/public-health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rbonbrief.org/malaria-resurgence-feared-in-ethiopia-amid-el-nino-and-climate-change/" TargetMode="External"/><Relationship Id="rId5" Type="http://schemas.openxmlformats.org/officeDocument/2006/relationships/hyperlink" Target="http://iridl.ldeo.columbia.edu/maproom/Health/R0/R0_Obs.html" TargetMode="External"/><Relationship Id="rId4" Type="http://schemas.openxmlformats.org/officeDocument/2006/relationships/hyperlink" Target="http://iridl.ldeo.columbia.edu/maproom/Health/Regional/Africa/Meningitis/index.html" TargetMode="External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s://www.wfp.org/publications/forecast-based-financing-fbf-anticipatory-actions-food-security-2019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iri.columbia.edu/our-expertise/financial-instrumen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fp.org/r4-rural-resilience-initiative" TargetMode="External"/><Relationship Id="rId5" Type="http://schemas.openxmlformats.org/officeDocument/2006/relationships/hyperlink" Target="https://www.worldbank.org/en/news/press-release/2017/09/28/world-bank-group-global-index-insurance-facility-receives-eur-10-million-from-germany-to-stimulate-risk-insurance-markets" TargetMode="External"/><Relationship Id="rId4" Type="http://schemas.openxmlformats.org/officeDocument/2006/relationships/hyperlink" Target="https://www.forecast-based-financing.org/about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ri.columbia.edu/resources/climate-services-academies/" TargetMode="External"/><Relationship Id="rId7" Type="http://schemas.openxmlformats.org/officeDocument/2006/relationships/image" Target="../media/image28.jpg"/><Relationship Id="rId2" Type="http://schemas.openxmlformats.org/officeDocument/2006/relationships/hyperlink" Target="https://iri.columbia.edu/train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hyperlink" Target="https://wiki.iri.columbia.edu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pa.columbia.edu/" TargetMode="External"/><Relationship Id="rId3" Type="http://schemas.openxmlformats.org/officeDocument/2006/relationships/hyperlink" Target="http://www.ciesin.org/" TargetMode="External"/><Relationship Id="rId7" Type="http://schemas.openxmlformats.org/officeDocument/2006/relationships/hyperlink" Target="https://www.giss.nasa.gov/" TargetMode="External"/><Relationship Id="rId2" Type="http://schemas.openxmlformats.org/officeDocument/2006/relationships/hyperlink" Target="https://lamont.columbia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limate.columbia.edu/ma-climate-society" TargetMode="External"/><Relationship Id="rId11" Type="http://schemas.openxmlformats.org/officeDocument/2006/relationships/hyperlink" Target="https://water.columbia.edu/" TargetMode="External"/><Relationship Id="rId5" Type="http://schemas.openxmlformats.org/officeDocument/2006/relationships/hyperlink" Target="https://www.climate.columbia.edu/" TargetMode="External"/><Relationship Id="rId10" Type="http://schemas.openxmlformats.org/officeDocument/2006/relationships/hyperlink" Target="https://www.cuimc.columbia.edu/" TargetMode="External"/><Relationship Id="rId4" Type="http://schemas.openxmlformats.org/officeDocument/2006/relationships/hyperlink" Target="https://www.earth.columbia.edu/" TargetMode="External"/><Relationship Id="rId9" Type="http://schemas.openxmlformats.org/officeDocument/2006/relationships/hyperlink" Target="ttps://iri.columbia.edu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0C0F0-F1EF-7865-5FC1-5DA9095AB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1338"/>
            <a:ext cx="9144000" cy="2387600"/>
          </a:xfrm>
        </p:spPr>
        <p:txBody>
          <a:bodyPr/>
          <a:lstStyle/>
          <a:p>
            <a:r>
              <a:rPr lang="en-US" dirty="0"/>
              <a:t>Climate Forecasting and Societal 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008AD-B255-D2F1-C9C1-21EC1947D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78939"/>
            <a:ext cx="9144000" cy="3410698"/>
          </a:xfrm>
        </p:spPr>
        <p:txBody>
          <a:bodyPr>
            <a:normAutofit/>
          </a:bodyPr>
          <a:lstStyle/>
          <a:p>
            <a:r>
              <a:rPr lang="en-US" dirty="0"/>
              <a:t>Asher Siebert</a:t>
            </a:r>
          </a:p>
          <a:p>
            <a:r>
              <a:rPr lang="en-US" dirty="0"/>
              <a:t>Applied Climate Scientist</a:t>
            </a:r>
          </a:p>
          <a:p>
            <a:r>
              <a:rPr lang="en-US" dirty="0" err="1"/>
              <a:t>ClimateBase</a:t>
            </a:r>
            <a:r>
              <a:rPr lang="en-US" dirty="0"/>
              <a:t> Fellow </a:t>
            </a:r>
          </a:p>
          <a:p>
            <a:r>
              <a:rPr lang="en-US" dirty="0"/>
              <a:t>November 2023</a:t>
            </a:r>
          </a:p>
          <a:p>
            <a:r>
              <a:rPr lang="en-US" dirty="0">
                <a:hlinkClick r:id="rId2"/>
              </a:rPr>
              <a:t>https://www.linkedin.com/in/asher-siebert-7016065/</a:t>
            </a:r>
            <a:endParaRPr lang="en-US" dirty="0"/>
          </a:p>
          <a:p>
            <a:r>
              <a:rPr lang="en-US" dirty="0">
                <a:hlinkClick r:id="rId3"/>
              </a:rPr>
              <a:t>https://asclimateservices.org/</a:t>
            </a:r>
            <a:endParaRPr lang="en-US" dirty="0"/>
          </a:p>
          <a:p>
            <a:r>
              <a:rPr lang="en-US" dirty="0" err="1"/>
              <a:t>asherb.siebert@gmail.com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5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B4DD6-9074-846F-9D01-9867D944A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849846"/>
          </a:xfrm>
        </p:spPr>
        <p:txBody>
          <a:bodyPr/>
          <a:lstStyle/>
          <a:p>
            <a:pPr algn="ctr"/>
            <a:r>
              <a:rPr lang="en-US" dirty="0"/>
              <a:t>Overview of Global Climate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D371A-087D-CA5A-36DE-90A0C9EF2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58" y="868103"/>
            <a:ext cx="6759615" cy="299784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Climate Services: motivated by user-defined needs and decisions, sound science, co-production, tailored to application and time scale </a:t>
            </a:r>
          </a:p>
          <a:p>
            <a:r>
              <a:rPr lang="en-US" sz="2400" dirty="0">
                <a:latin typeface="Cambria" panose="02040503050406030204" pitchFamily="18" charset="0"/>
              </a:rPr>
              <a:t>World Meteorological Organization Global Framework for Climate Services  (</a:t>
            </a:r>
            <a:r>
              <a:rPr lang="en-US" sz="2400" dirty="0">
                <a:latin typeface="Cambria" panose="02040503050406030204" pitchFamily="18" charset="0"/>
                <a:hlinkClick r:id="rId2"/>
              </a:rPr>
              <a:t>GFCS</a:t>
            </a:r>
            <a:r>
              <a:rPr lang="en-US" sz="2400" dirty="0">
                <a:latin typeface="Cambria" panose="02040503050406030204" pitchFamily="18" charset="0"/>
              </a:rPr>
              <a:t>) </a:t>
            </a:r>
          </a:p>
          <a:p>
            <a:r>
              <a:rPr lang="en-US" sz="2400" dirty="0">
                <a:latin typeface="Cambria" panose="02040503050406030204" pitchFamily="18" charset="0"/>
                <a:hlinkClick r:id="rId3"/>
              </a:rPr>
              <a:t>Principles</a:t>
            </a:r>
            <a:endParaRPr lang="en-US" sz="24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UN Sustainable Development Goals (</a:t>
            </a:r>
            <a:r>
              <a:rPr lang="en-US" sz="2400" dirty="0">
                <a:latin typeface="Cambria" panose="02040503050406030204" pitchFamily="18" charset="0"/>
                <a:hlinkClick r:id="rId4"/>
              </a:rPr>
              <a:t>SDGs</a:t>
            </a:r>
            <a:r>
              <a:rPr lang="en-US" sz="2400" dirty="0">
                <a:latin typeface="Cambria" panose="02040503050406030204" pitchFamily="18" charset="0"/>
              </a:rPr>
              <a:t>)– 17 goals </a:t>
            </a:r>
          </a:p>
          <a:p>
            <a:pPr lvl="1"/>
            <a:r>
              <a:rPr lang="en-US" sz="1900" dirty="0">
                <a:latin typeface="Cambria" panose="02040503050406030204" pitchFamily="18" charset="0"/>
              </a:rPr>
              <a:t>Poverty, hunger, health, education, gender equality, water/sanitation, energy, economic growth, infrastructure, inequality, sustainability, consumption/production, climate, biosphere oceans, biosphere land, peace, partnerships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C68FFA-8415-7045-6374-A1F1258B4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8073" y="1215344"/>
            <a:ext cx="5035386" cy="1273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74426E-E650-2CCC-7121-4CE515AC9A8C}"/>
              </a:ext>
            </a:extLst>
          </p:cNvPr>
          <p:cNvSpPr txBox="1"/>
          <p:nvPr/>
        </p:nvSpPr>
        <p:spPr>
          <a:xfrm>
            <a:off x="8591951" y="846012"/>
            <a:ext cx="198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GFCS Priority Areas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12B869-0D3C-0E4A-8466-80BFCF3AB255}"/>
              </a:ext>
            </a:extLst>
          </p:cNvPr>
          <p:cNvSpPr/>
          <p:nvPr/>
        </p:nvSpPr>
        <p:spPr>
          <a:xfrm>
            <a:off x="3776880" y="3916101"/>
            <a:ext cx="4815069" cy="9606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Global: </a:t>
            </a:r>
            <a:r>
              <a:rPr lang="en-US" dirty="0">
                <a:latin typeface="Cambria" panose="02040503050406030204" pitchFamily="18" charset="0"/>
              </a:rPr>
              <a:t>Governance (UN), Scientific (IPCC, WMO, WHO), Humanitarian (WFP, IFRC), Financial (World Bank, IMF)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1FC9F-131F-B4E3-1136-404A7DDD98DA}"/>
              </a:ext>
            </a:extLst>
          </p:cNvPr>
          <p:cNvSpPr/>
          <p:nvPr/>
        </p:nvSpPr>
        <p:spPr>
          <a:xfrm>
            <a:off x="3776880" y="5642656"/>
            <a:ext cx="4815069" cy="1197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Sub-National: </a:t>
            </a:r>
            <a:r>
              <a:rPr lang="en-US" dirty="0">
                <a:latin typeface="Cambria" panose="02040503050406030204" pitchFamily="18" charset="0"/>
              </a:rPr>
              <a:t>Governance, Scientific and extension, Local Organizations, Financial Institutions, Public-private partnerships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B46A11-BA4C-C55C-F1EF-6B0EBBC3EFA9}"/>
              </a:ext>
            </a:extLst>
          </p:cNvPr>
          <p:cNvSpPr/>
          <p:nvPr/>
        </p:nvSpPr>
        <p:spPr>
          <a:xfrm>
            <a:off x="248458" y="4876800"/>
            <a:ext cx="4815069" cy="7658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Regional: </a:t>
            </a:r>
            <a:r>
              <a:rPr lang="en-US" dirty="0">
                <a:latin typeface="Cambria" panose="02040503050406030204" pitchFamily="18" charset="0"/>
              </a:rPr>
              <a:t>Scientific, Humanitarian, Financial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D1FF7B-A4D3-8B9A-B3DE-E2F987333D82}"/>
              </a:ext>
            </a:extLst>
          </p:cNvPr>
          <p:cNvSpPr/>
          <p:nvPr/>
        </p:nvSpPr>
        <p:spPr>
          <a:xfrm>
            <a:off x="6336815" y="4876799"/>
            <a:ext cx="5399913" cy="7658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National: </a:t>
            </a:r>
            <a:r>
              <a:rPr lang="en-US" dirty="0">
                <a:latin typeface="Cambria" panose="02040503050406030204" pitchFamily="18" charset="0"/>
              </a:rPr>
              <a:t>Governance, Scientific, Civil Society, Financial</a:t>
            </a:r>
          </a:p>
        </p:txBody>
      </p:sp>
    </p:spTree>
    <p:extLst>
      <p:ext uri="{BB962C8B-B14F-4D97-AF65-F5344CB8AC3E}">
        <p14:creationId xmlns:p14="http://schemas.microsoft.com/office/powerpoint/2010/main" val="416037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3FA8-37B6-5894-B62A-16775EF3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2" y="1"/>
            <a:ext cx="10983410" cy="108705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mbria" panose="02040503050406030204" pitchFamily="18" charset="0"/>
              </a:rPr>
              <a:t>International Research Institute for Climate and Society </a:t>
            </a:r>
            <a:r>
              <a:rPr lang="en-US" sz="3200" dirty="0">
                <a:latin typeface="Cambria" panose="02040503050406030204" pitchFamily="18" charset="0"/>
                <a:hlinkClick r:id="rId2"/>
              </a:rPr>
              <a:t>(IRI)</a:t>
            </a:r>
            <a:r>
              <a:rPr lang="en-US" sz="3200" dirty="0">
                <a:latin typeface="Cambria" panose="02040503050406030204" pitchFamily="18" charset="0"/>
              </a:rPr>
              <a:t>, Columbia University </a:t>
            </a:r>
            <a:r>
              <a:rPr lang="en-US" sz="3200" dirty="0">
                <a:latin typeface="Cambria" panose="02040503050406030204" pitchFamily="18" charset="0"/>
                <a:hlinkClick r:id="rId3"/>
              </a:rPr>
              <a:t>Climate School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E168B-D190-A198-3974-4D5F32125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62" y="967787"/>
            <a:ext cx="6417680" cy="5278056"/>
          </a:xfrm>
        </p:spPr>
        <p:txBody>
          <a:bodyPr>
            <a:no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26 years: grew from first successful El Nino prediction (1980s)</a:t>
            </a:r>
          </a:p>
          <a:p>
            <a:r>
              <a:rPr lang="en-US" sz="1600" dirty="0">
                <a:latin typeface="Cambria" panose="02040503050406030204" pitchFamily="18" charset="0"/>
              </a:rPr>
              <a:t>NOAA core grant period 1997-2012, soft money period 2012-present, </a:t>
            </a:r>
            <a:r>
              <a:rPr lang="en-US" sz="1600" dirty="0" err="1">
                <a:latin typeface="Cambria" panose="02040503050406030204" pitchFamily="18" charset="0"/>
              </a:rPr>
              <a:t>ACToday</a:t>
            </a:r>
            <a:r>
              <a:rPr lang="en-US" sz="1600" dirty="0">
                <a:latin typeface="Cambria" panose="02040503050406030204" pitchFamily="18" charset="0"/>
              </a:rPr>
              <a:t> (2017-2022)</a:t>
            </a:r>
          </a:p>
          <a:p>
            <a:r>
              <a:rPr lang="en-US" sz="1600" dirty="0">
                <a:latin typeface="Cambria" panose="02040503050406030204" pitchFamily="18" charset="0"/>
              </a:rPr>
              <a:t>Global climate services mission (Africa, Latin America, Asia)</a:t>
            </a:r>
          </a:p>
          <a:p>
            <a:r>
              <a:rPr lang="en-US" sz="1600" dirty="0">
                <a:latin typeface="Cambria" panose="02040503050406030204" pitchFamily="18" charset="0"/>
              </a:rPr>
              <a:t>Connections with national met services, regional and international science, agricultural, financial, humanitarian and development organizations</a:t>
            </a:r>
          </a:p>
          <a:p>
            <a:r>
              <a:rPr lang="en-US" sz="1600" dirty="0">
                <a:latin typeface="Cambria" panose="02040503050406030204" pitchFamily="18" charset="0"/>
              </a:rPr>
              <a:t>Core Expertise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4"/>
              </a:rPr>
              <a:t>Seasonal Forecasting</a:t>
            </a:r>
            <a:endParaRPr lang="en-US" sz="1200" dirty="0">
              <a:latin typeface="Cambria" panose="02040503050406030204" pitchFamily="18" charset="0"/>
            </a:endParaRP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5"/>
              </a:rPr>
              <a:t>ENSO outlooks</a:t>
            </a:r>
            <a:endParaRPr lang="en-US" sz="1200" dirty="0">
              <a:latin typeface="Cambria" panose="02040503050406030204" pitchFamily="18" charset="0"/>
            </a:endParaRP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6"/>
              </a:rPr>
              <a:t>Subseasonal Forecasting</a:t>
            </a:r>
            <a:endParaRPr lang="en-US" sz="1200" dirty="0">
              <a:latin typeface="Cambria" panose="02040503050406030204" pitchFamily="18" charset="0"/>
            </a:endParaRPr>
          </a:p>
          <a:p>
            <a:r>
              <a:rPr lang="en-US" sz="1600" dirty="0">
                <a:latin typeface="Cambria" panose="02040503050406030204" pitchFamily="18" charset="0"/>
              </a:rPr>
              <a:t>Tools</a:t>
            </a:r>
          </a:p>
          <a:p>
            <a:pPr lvl="1"/>
            <a:r>
              <a:rPr lang="en-US" sz="1200" dirty="0">
                <a:solidFill>
                  <a:srgbClr val="0563C1"/>
                </a:solidFill>
                <a:latin typeface="Cambria" panose="0204050305040603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Forecasting Software</a:t>
            </a:r>
            <a:endParaRPr lang="en-US" sz="1200" dirty="0">
              <a:latin typeface="Cambria" panose="02040503050406030204" pitchFamily="18" charset="0"/>
            </a:endParaRP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8"/>
              </a:rPr>
              <a:t>Data library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9"/>
              </a:rPr>
              <a:t>Maprooms</a:t>
            </a:r>
            <a:endParaRPr lang="en-US" sz="1200" dirty="0">
              <a:latin typeface="Cambria" panose="02040503050406030204" pitchFamily="18" charset="0"/>
            </a:endParaRP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10"/>
              </a:rPr>
              <a:t>ENACTS</a:t>
            </a:r>
            <a:r>
              <a:rPr lang="en-US" sz="1200" dirty="0">
                <a:latin typeface="Cambria" panose="02040503050406030204" pitchFamily="18" charset="0"/>
              </a:rPr>
              <a:t> (Enhancing </a:t>
            </a:r>
            <a:r>
              <a:rPr lang="en-US" sz="1200" dirty="0" err="1">
                <a:latin typeface="Cambria" panose="02040503050406030204" pitchFamily="18" charset="0"/>
              </a:rPr>
              <a:t>NAtional</a:t>
            </a:r>
            <a:r>
              <a:rPr lang="en-US" sz="1200" dirty="0">
                <a:latin typeface="Cambria" panose="02040503050406030204" pitchFamily="18" charset="0"/>
              </a:rPr>
              <a:t> </a:t>
            </a:r>
            <a:r>
              <a:rPr lang="en-US" sz="1200" dirty="0" err="1">
                <a:latin typeface="Cambria" panose="02040503050406030204" pitchFamily="18" charset="0"/>
              </a:rPr>
              <a:t>ClimaTe</a:t>
            </a:r>
            <a:r>
              <a:rPr lang="en-US" sz="1200" dirty="0">
                <a:latin typeface="Cambria" panose="02040503050406030204" pitchFamily="18" charset="0"/>
              </a:rPr>
              <a:t> Services)</a:t>
            </a:r>
          </a:p>
          <a:p>
            <a:r>
              <a:rPr lang="en-US" sz="1600" dirty="0">
                <a:latin typeface="Cambria" panose="02040503050406030204" pitchFamily="18" charset="0"/>
              </a:rPr>
              <a:t>Mission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11"/>
              </a:rPr>
              <a:t>Agriculture and Food Security</a:t>
            </a:r>
            <a:r>
              <a:rPr lang="en-US" sz="1200" dirty="0">
                <a:latin typeface="Cambria" panose="02040503050406030204" pitchFamily="18" charset="0"/>
              </a:rPr>
              <a:t> support (crop calendars, climate risk matrix, crop modeling)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12"/>
              </a:rPr>
              <a:t>Public Health</a:t>
            </a:r>
            <a:r>
              <a:rPr lang="en-US" sz="1200" dirty="0">
                <a:latin typeface="Cambria" panose="02040503050406030204" pitchFamily="18" charset="0"/>
              </a:rPr>
              <a:t> planning, water/vector-borne disease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13"/>
              </a:rPr>
              <a:t>Financial Instruments</a:t>
            </a:r>
            <a:r>
              <a:rPr lang="en-US" sz="1200" dirty="0">
                <a:latin typeface="Cambria" panose="02040503050406030204" pitchFamily="18" charset="0"/>
              </a:rPr>
              <a:t>: Forecast-based Finance, Index Insurance</a:t>
            </a:r>
          </a:p>
          <a:p>
            <a:pPr lvl="1"/>
            <a:r>
              <a:rPr lang="en-US" sz="1200" dirty="0">
                <a:latin typeface="Cambria" panose="02040503050406030204" pitchFamily="18" charset="0"/>
                <a:hlinkClick r:id="rId14"/>
              </a:rPr>
              <a:t>Training</a:t>
            </a:r>
            <a:r>
              <a:rPr lang="en-US" sz="1200" dirty="0">
                <a:latin typeface="Cambria" panose="02040503050406030204" pitchFamily="18" charset="0"/>
              </a:rPr>
              <a:t> and Capacity Building</a:t>
            </a:r>
          </a:p>
          <a:p>
            <a:pPr lvl="1"/>
            <a:endParaRPr lang="en-US" sz="1200" dirty="0"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103BF-5A7B-D89F-52AA-97D899D4C5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23795" y="1087056"/>
            <a:ext cx="4243677" cy="2819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0153B9-E07E-1B07-0EA7-B0973C8E29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23795" y="3906427"/>
            <a:ext cx="4243677" cy="296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05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70E8-BF67-129F-8CA0-BAAC1C5A8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509" y="-45364"/>
            <a:ext cx="10515600" cy="73185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Cambria" panose="02040503050406030204" pitchFamily="18" charset="0"/>
                <a:hlinkClick r:id="rId2"/>
              </a:rPr>
              <a:t>Seasonal Forecasting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5A9C9-CA83-C36D-0F1F-05E52B8BF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26" y="980324"/>
            <a:ext cx="4105335" cy="56368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Time Scale: 2 months to a year</a:t>
            </a:r>
          </a:p>
          <a:p>
            <a:r>
              <a:rPr lang="en-US" dirty="0"/>
              <a:t>Sources of Predictability: El Nino/La Nina (ENSO), and other coupled oscillations</a:t>
            </a:r>
          </a:p>
          <a:p>
            <a:r>
              <a:rPr lang="en-US" dirty="0"/>
              <a:t>Methods: Regression-based calibrated multi-model ensemble forecasts </a:t>
            </a:r>
          </a:p>
          <a:p>
            <a:r>
              <a:rPr lang="en-US" dirty="0"/>
              <a:t>Skill assessment of forecasts</a:t>
            </a:r>
          </a:p>
          <a:p>
            <a:r>
              <a:rPr lang="en-US" dirty="0"/>
              <a:t>Global forecasts</a:t>
            </a:r>
          </a:p>
          <a:p>
            <a:r>
              <a:rPr lang="en-US" dirty="0"/>
              <a:t>National and regional forecasts </a:t>
            </a:r>
          </a:p>
          <a:p>
            <a:r>
              <a:rPr lang="en-US" dirty="0"/>
              <a:t>Climate Predictability Tool (</a:t>
            </a:r>
            <a:r>
              <a:rPr lang="en-US" dirty="0">
                <a:hlinkClick r:id="rId3"/>
              </a:rPr>
              <a:t>CPT</a:t>
            </a:r>
            <a:r>
              <a:rPr lang="en-US" dirty="0"/>
              <a:t>) and </a:t>
            </a:r>
            <a:r>
              <a:rPr lang="en-US" dirty="0">
                <a:hlinkClick r:id="rId4"/>
              </a:rPr>
              <a:t>PyCPT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A05BCD-3F3D-0BAC-C1B3-049FE90FE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999" y="4164565"/>
            <a:ext cx="2976620" cy="21261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E0A8D6-F849-0A55-8D7C-40E3197FD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735" y="1006997"/>
            <a:ext cx="2702163" cy="21318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8DC7C6-ADCA-F0C1-3006-0D0426135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972" y="3721428"/>
            <a:ext cx="4551184" cy="30145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4958B7-B070-0400-7160-2BC79BDFFB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340" y="686485"/>
            <a:ext cx="4243677" cy="296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75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971C-26AB-3181-4B1F-C40ACFB8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333"/>
            <a:ext cx="10515600" cy="66854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  <a:hlinkClick r:id="rId2"/>
              </a:rPr>
              <a:t>ENSO outlooks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2E15B-EE29-3A2E-38D4-D4D7026E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81878"/>
            <a:ext cx="4489174" cy="5395085"/>
          </a:xfrm>
        </p:spPr>
        <p:txBody>
          <a:bodyPr>
            <a:normAutofit/>
          </a:bodyPr>
          <a:lstStyle/>
          <a:p>
            <a:r>
              <a:rPr lang="en-US" dirty="0"/>
              <a:t>El Nino a major driver of global climate on a 2-7 year period</a:t>
            </a:r>
          </a:p>
          <a:p>
            <a:r>
              <a:rPr lang="en-US" dirty="0"/>
              <a:t>Global teleconnections to all ocean basins and the extra-tropics but signal strongest in the tropics</a:t>
            </a:r>
          </a:p>
          <a:p>
            <a:r>
              <a:rPr lang="en-US" dirty="0"/>
              <a:t>Multi-Model Plume based forecast </a:t>
            </a:r>
          </a:p>
          <a:p>
            <a:r>
              <a:rPr lang="en-US" dirty="0"/>
              <a:t>2023 is moderately strong El Nino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71EE4-216D-0613-4940-E9E3335D8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57" y="781878"/>
            <a:ext cx="4350336" cy="2981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63356B-CAC7-D573-17BA-4C40E74CA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503" y="781878"/>
            <a:ext cx="3262754" cy="3763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EE016E-26BF-DCC4-5CFC-05CA04024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267" y="3743438"/>
            <a:ext cx="4099893" cy="2981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67F2AE-BF4D-051D-1B52-53A2AA3DC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076" y="4545218"/>
            <a:ext cx="3450434" cy="230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9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EFBD-8A57-733D-3CA5-CAEF4740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187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Cambria" panose="02040503050406030204" pitchFamily="18" charset="0"/>
                <a:hlinkClick r:id="rId2"/>
              </a:rPr>
              <a:t>Subseasonal Forecasting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9227F-675F-B315-1F08-2E6832AB7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43" y="781878"/>
            <a:ext cx="4187687" cy="575144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Time Scale: 2 weeks to two months</a:t>
            </a:r>
          </a:p>
          <a:p>
            <a:r>
              <a:rPr lang="en-US" dirty="0"/>
              <a:t>Can have lower predictive skill than at seasonal time scales, but critically important for many decisions</a:t>
            </a:r>
          </a:p>
          <a:p>
            <a:r>
              <a:rPr lang="en-US" dirty="0"/>
              <a:t>Sources of Predictability: Madden Julian Oscillation (MJO), </a:t>
            </a:r>
          </a:p>
          <a:p>
            <a:r>
              <a:rPr lang="en-US" dirty="0"/>
              <a:t>Methods: Regression-based Calibrated Multi-Model Ensemble Forecasts </a:t>
            </a:r>
          </a:p>
          <a:p>
            <a:r>
              <a:rPr lang="en-US" dirty="0"/>
              <a:t>Skill assessment of forecasts</a:t>
            </a:r>
          </a:p>
          <a:p>
            <a:r>
              <a:rPr lang="en-US" sz="2800" dirty="0"/>
              <a:t>Global </a:t>
            </a:r>
            <a:r>
              <a:rPr lang="en-US" sz="2800" dirty="0">
                <a:hlinkClick r:id="rId3"/>
              </a:rPr>
              <a:t>S2S prediction</a:t>
            </a:r>
            <a:r>
              <a:rPr lang="en-US" sz="2800" dirty="0"/>
              <a:t> project </a:t>
            </a:r>
          </a:p>
          <a:p>
            <a:r>
              <a:rPr lang="en-US" dirty="0"/>
              <a:t>NOAA Climate Program Office </a:t>
            </a:r>
            <a:r>
              <a:rPr lang="en-US" sz="2800" dirty="0">
                <a:hlinkClick r:id="rId4"/>
              </a:rPr>
              <a:t>SubX</a:t>
            </a:r>
            <a:r>
              <a:rPr lang="en-US" sz="2800" dirty="0"/>
              <a:t> project</a:t>
            </a:r>
          </a:p>
          <a:p>
            <a:r>
              <a:rPr lang="en-US" sz="2800" dirty="0">
                <a:hlinkClick r:id="rId5"/>
              </a:rPr>
              <a:t>IRI S2S</a:t>
            </a:r>
            <a:r>
              <a:rPr lang="en-US" sz="2800" dirty="0"/>
              <a:t> page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1F5EE-EE4E-630A-2C5E-34AF160A29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494" y="781878"/>
            <a:ext cx="3092606" cy="2093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537E8-0DEA-4EDA-C689-899EB9E1C9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7616" y="3657599"/>
            <a:ext cx="5179477" cy="28757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9D639E-541F-D434-1E7B-2D4E0D39B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1963" y="781878"/>
            <a:ext cx="4387273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75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C139-EB0D-54FA-0971-FACFAEC1F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995"/>
            <a:ext cx="10515600" cy="715530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Data Library</a:t>
            </a:r>
            <a:r>
              <a:rPr lang="en-US" dirty="0"/>
              <a:t> and </a:t>
            </a:r>
            <a:r>
              <a:rPr lang="en-US" dirty="0" err="1">
                <a:hlinkClick r:id="rId3"/>
              </a:rPr>
              <a:t>Maprooms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FD21B-5D42-0AB1-46E3-0213E71A0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86" y="864525"/>
            <a:ext cx="5713614" cy="427345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IRIDL hosts several hundred datasets of geophysical and ”impact” data from a wide array of sources and the link is here: </a:t>
            </a:r>
            <a:r>
              <a:rPr lang="en-US" sz="2800" dirty="0">
                <a:hlinkClick r:id="rId2"/>
              </a:rPr>
              <a:t>iridl.ldeo.columbia.edu</a:t>
            </a:r>
            <a:endParaRPr lang="en-US" sz="2800" dirty="0"/>
          </a:p>
          <a:p>
            <a:r>
              <a:rPr lang="en-US" dirty="0"/>
              <a:t>Can select dataset of choice, time frame, geography, and conduct analysis</a:t>
            </a:r>
          </a:p>
          <a:p>
            <a:r>
              <a:rPr lang="en-US" dirty="0"/>
              <a:t>Server side analysis leads to unique URL for each analysis/download</a:t>
            </a:r>
          </a:p>
          <a:p>
            <a:r>
              <a:rPr lang="en-US" sz="2800" dirty="0" err="1"/>
              <a:t>Maprooms</a:t>
            </a:r>
            <a:r>
              <a:rPr lang="en-US" sz="2800" dirty="0"/>
              <a:t> available for many climate fields and regions</a:t>
            </a:r>
          </a:p>
          <a:p>
            <a:r>
              <a:rPr lang="en-US" sz="2800" dirty="0"/>
              <a:t>Also installed on partner sites: example from </a:t>
            </a:r>
            <a:r>
              <a:rPr lang="en-US" sz="2800" dirty="0">
                <a:hlinkClick r:id="rId4"/>
              </a:rPr>
              <a:t>Ethiopia</a:t>
            </a:r>
            <a:endParaRPr lang="en-US" sz="2800" dirty="0"/>
          </a:p>
          <a:p>
            <a:pPr algn="just"/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DA48DB-6974-FBD2-334F-068D525863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48" y="5137977"/>
            <a:ext cx="5890952" cy="1690528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4900B935-C98F-A8FE-038D-6C626AA257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5C9941-610B-2F47-7EF9-3F6225A83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721230"/>
            <a:ext cx="5918662" cy="2698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B23301-2649-5D83-5C48-458C029FE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3822" y="3419895"/>
            <a:ext cx="3755437" cy="32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3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971C-26AB-3181-4B1F-C40ACFB8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09"/>
            <a:ext cx="10515600" cy="722696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Enhancing National </a:t>
            </a:r>
            <a:r>
              <a:rPr lang="en-US" sz="3600" dirty="0" err="1"/>
              <a:t>ClimaTe</a:t>
            </a:r>
            <a:r>
              <a:rPr lang="en-US" sz="3600" dirty="0"/>
              <a:t> Services </a:t>
            </a:r>
            <a:r>
              <a:rPr lang="en-US" sz="3600" dirty="0">
                <a:hlinkClick r:id="rId2"/>
              </a:rPr>
              <a:t>(ENACTS)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2E15B-EE29-3A2E-38D4-D4D7026E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8" y="867105"/>
            <a:ext cx="7218868" cy="32717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/>
              <a:t>Data limitations pose a significant challenge in developing world</a:t>
            </a:r>
          </a:p>
          <a:p>
            <a:pPr algn="just"/>
            <a:r>
              <a:rPr lang="en-US" dirty="0"/>
              <a:t>ENACTS is an collaboration with NMHS to produce satellite-station blended data to </a:t>
            </a:r>
          </a:p>
          <a:p>
            <a:pPr algn="just"/>
            <a:r>
              <a:rPr lang="en-US" dirty="0"/>
              <a:t>fill spatial and temporal gaps </a:t>
            </a:r>
          </a:p>
          <a:p>
            <a:pPr algn="just"/>
            <a:r>
              <a:rPr lang="en-US" dirty="0"/>
              <a:t>refine the quality of the product </a:t>
            </a:r>
          </a:p>
          <a:p>
            <a:pPr algn="just"/>
            <a:r>
              <a:rPr lang="en-US" dirty="0"/>
              <a:t>promote the access to the data </a:t>
            </a:r>
          </a:p>
          <a:p>
            <a:pPr algn="just"/>
            <a:r>
              <a:rPr lang="en-US" dirty="0"/>
              <a:t>facilitate the use across sectors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0DC725-CA98-D058-A589-71D31C819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273" y="4138816"/>
            <a:ext cx="4655195" cy="2731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D5DFF-1235-5645-2BC4-E11359F7A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806" y="867105"/>
            <a:ext cx="4655194" cy="43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19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BE09-AF48-6F60-E242-DBD4C896C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82031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Agriculture and Food Security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4BD76-BA43-A52A-0440-0B289EF72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782031"/>
            <a:ext cx="5320145" cy="5868151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Much of the work that IRI does is at the climate-agriculture nexus – frequent project partnerships with Ministries of Agriculture</a:t>
            </a:r>
          </a:p>
          <a:p>
            <a:r>
              <a:rPr lang="en-US" sz="2800" dirty="0"/>
              <a:t>Forecasting targeted at sub-seasonal variability, onset date, dry spell frequency, crop yield</a:t>
            </a:r>
          </a:p>
          <a:p>
            <a:r>
              <a:rPr lang="en-US" dirty="0"/>
              <a:t>Climate forecasting coupled with crop modeling</a:t>
            </a:r>
            <a:endParaRPr lang="en-US" sz="2800" dirty="0"/>
          </a:p>
          <a:p>
            <a:r>
              <a:rPr lang="en-US" sz="2800" dirty="0"/>
              <a:t>Adapting to Climate Today for Tomorrow (</a:t>
            </a:r>
            <a:r>
              <a:rPr lang="en-US" sz="2800" dirty="0">
                <a:hlinkClick r:id="rId3"/>
              </a:rPr>
              <a:t>ACToday</a:t>
            </a:r>
            <a:r>
              <a:rPr lang="en-US" sz="2800" dirty="0"/>
              <a:t>) project designed to address SDG 2 on hunger in Guatemala, Colombia, Senegal, Ethiopia, Bangladesh and Vietnam</a:t>
            </a:r>
            <a:endParaRPr lang="en-US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/>
              <a:t>CGIAR’s Climate Change, Agriculture and Food Security (</a:t>
            </a:r>
            <a:r>
              <a:rPr lang="en-US" sz="28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CCAFS</a:t>
            </a:r>
            <a:r>
              <a:rPr lang="en-US" sz="2800" dirty="0">
                <a:solidFill>
                  <a:srgbClr val="0563C1"/>
                </a:solidFill>
              </a:rPr>
              <a:t>)</a:t>
            </a:r>
            <a:r>
              <a:rPr lang="en-US" sz="2800" dirty="0"/>
              <a:t> projects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084373-BF7A-E4F1-EFE0-DE33AF184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080" y="782031"/>
            <a:ext cx="5952934" cy="3307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F76BE-B7AB-3A9C-AFA8-E79B6843B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2076" y="4206240"/>
            <a:ext cx="2698209" cy="2056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02D253-1A8F-7F58-F234-47BF2E748DE3}"/>
              </a:ext>
            </a:extLst>
          </p:cNvPr>
          <p:cNvSpPr txBox="1"/>
          <p:nvPr/>
        </p:nvSpPr>
        <p:spPr>
          <a:xfrm>
            <a:off x="6484524" y="6262496"/>
            <a:ext cx="507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Village level forecast - part of Rwanda CCAFS project</a:t>
            </a:r>
          </a:p>
        </p:txBody>
      </p:sp>
    </p:spTree>
    <p:extLst>
      <p:ext uri="{BB962C8B-B14F-4D97-AF65-F5344CB8AC3E}">
        <p14:creationId xmlns:p14="http://schemas.microsoft.com/office/powerpoint/2010/main" val="385480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E8CC-F132-53F9-E7CB-0F9F9EFC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621"/>
            <a:ext cx="10515600" cy="765406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Public Health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7F8AD-3CC5-473E-351D-310438E26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4" y="931026"/>
            <a:ext cx="4852960" cy="592697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2800" dirty="0"/>
              <a:t>IRI climate and health work </a:t>
            </a:r>
            <a:r>
              <a:rPr lang="en-US" dirty="0"/>
              <a:t>– focused particularly focusing on vector borne diseases and bacterial meningitis </a:t>
            </a:r>
          </a:p>
          <a:p>
            <a:pPr algn="just"/>
            <a:r>
              <a:rPr lang="en-US" dirty="0"/>
              <a:t>Goal of improving early warning systems with better forecast information</a:t>
            </a:r>
          </a:p>
          <a:p>
            <a:pPr algn="just"/>
            <a:r>
              <a:rPr lang="en-US" dirty="0"/>
              <a:t>Below are digital </a:t>
            </a:r>
            <a:r>
              <a:rPr lang="en-US" dirty="0" err="1"/>
              <a:t>maprooms</a:t>
            </a:r>
            <a:r>
              <a:rPr lang="en-US" dirty="0"/>
              <a:t> targeted to specific diseases</a:t>
            </a:r>
          </a:p>
          <a:p>
            <a:pPr algn="just"/>
            <a:r>
              <a:rPr lang="en-US" sz="2800" dirty="0">
                <a:hlinkClick r:id="rId3"/>
              </a:rPr>
              <a:t>Malaria</a:t>
            </a:r>
            <a:endParaRPr lang="en-US" sz="2800" dirty="0"/>
          </a:p>
          <a:p>
            <a:pPr algn="just"/>
            <a:r>
              <a:rPr lang="en-US" sz="2800" dirty="0">
                <a:hlinkClick r:id="rId4"/>
              </a:rPr>
              <a:t>Meningitis</a:t>
            </a:r>
            <a:endParaRPr lang="en-US" sz="2800" dirty="0"/>
          </a:p>
          <a:p>
            <a:pPr algn="just"/>
            <a:r>
              <a:rPr lang="en-US" sz="2800" dirty="0">
                <a:hlinkClick r:id="rId5"/>
              </a:rPr>
              <a:t>AeDES</a:t>
            </a:r>
            <a:endParaRPr lang="en-US" sz="2800" dirty="0"/>
          </a:p>
          <a:p>
            <a:pPr algn="just"/>
            <a:r>
              <a:rPr lang="en-US" sz="2800" dirty="0"/>
              <a:t>It should be noted that other climate extremes: heat, drought, wildfires and flooding/severe storms all also have significant health ramifications</a:t>
            </a:r>
          </a:p>
          <a:p>
            <a:r>
              <a:rPr lang="en-US" dirty="0"/>
              <a:t>Below is a link to a recent article on the potential for malaria risk to re-emerge in Ethiopia in response to El Nino: </a:t>
            </a:r>
            <a:r>
              <a:rPr lang="en-US" sz="2800" dirty="0">
                <a:hlinkClick r:id="rId6"/>
              </a:rPr>
              <a:t>https://www.carbonbrief.org/malaria-resurgence-feared-in-ethiopia-amid-el-nino-and-climate-change/</a:t>
            </a:r>
            <a:endParaRPr lang="en-US" sz="2800" dirty="0"/>
          </a:p>
          <a:p>
            <a:pPr algn="just"/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90A0E6-B1D1-5D94-9D38-E0F8C3B25E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0" y="3964796"/>
            <a:ext cx="4022722" cy="2601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CD8B6D-A41E-B71B-9F86-CC9D39230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9400" y="1019133"/>
            <a:ext cx="3022600" cy="320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7C8BBF-0E7C-4407-59A1-18A22E07F2AA}"/>
              </a:ext>
            </a:extLst>
          </p:cNvPr>
          <p:cNvSpPr txBox="1"/>
          <p:nvPr/>
        </p:nvSpPr>
        <p:spPr>
          <a:xfrm>
            <a:off x="5571299" y="6507713"/>
            <a:ext cx="3598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AeDES</a:t>
            </a:r>
            <a:r>
              <a:rPr lang="en-US" dirty="0"/>
              <a:t> risk in the Americas Sep 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291EF8-33CB-72E4-2304-8B9138762F83}"/>
              </a:ext>
            </a:extLst>
          </p:cNvPr>
          <p:cNvSpPr txBox="1"/>
          <p:nvPr/>
        </p:nvSpPr>
        <p:spPr>
          <a:xfrm>
            <a:off x="9215406" y="4122973"/>
            <a:ext cx="2976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 of months of environmental suitability for malaria transmission in Africa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980430-82CA-A5B4-5BA4-0CBD888919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99" y="1061235"/>
            <a:ext cx="3552095" cy="26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36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A0AE3-7D8A-55DA-F51C-2689B543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04"/>
            <a:ext cx="10515600" cy="798021"/>
          </a:xfrm>
        </p:spPr>
        <p:txBody>
          <a:bodyPr/>
          <a:lstStyle/>
          <a:p>
            <a:pPr algn="ctr"/>
            <a:r>
              <a:rPr lang="en-US" dirty="0"/>
              <a:t>Financial Instrument Sector Team (</a:t>
            </a:r>
            <a:r>
              <a:rPr lang="en-US" dirty="0">
                <a:hlinkClick r:id="rId2"/>
              </a:rPr>
              <a:t>FIST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4E3E6-0579-2076-9A2E-E30FDF3AA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931025"/>
            <a:ext cx="6018415" cy="560277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/>
              <a:t>Forecast-based Anticipatory Financing for Humanitarian Response: </a:t>
            </a:r>
          </a:p>
          <a:p>
            <a:pPr lvl="1"/>
            <a:r>
              <a:rPr lang="en-US" dirty="0"/>
              <a:t>Proactive rather than reactive</a:t>
            </a:r>
          </a:p>
          <a:p>
            <a:pPr lvl="1"/>
            <a:r>
              <a:rPr lang="en-US" dirty="0"/>
              <a:t>Bigger positive impact, more cost effective </a:t>
            </a:r>
          </a:p>
          <a:p>
            <a:pPr lvl="1"/>
            <a:r>
              <a:rPr lang="en-US" dirty="0"/>
              <a:t>Complicated triggering mechanisms – forecasts and monitoring used in concert</a:t>
            </a:r>
          </a:p>
          <a:p>
            <a:pPr lvl="1"/>
            <a:r>
              <a:rPr lang="en-US" dirty="0">
                <a:hlinkClick r:id="rId3"/>
              </a:rPr>
              <a:t>WFP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IFRC</a:t>
            </a:r>
            <a:endParaRPr lang="en-US" dirty="0"/>
          </a:p>
          <a:p>
            <a:r>
              <a:rPr lang="en-US" sz="2800" dirty="0"/>
              <a:t>Index Insurance – parametric insurance based on geophysical variable (not verified losses)</a:t>
            </a:r>
          </a:p>
          <a:p>
            <a:pPr lvl="1"/>
            <a:r>
              <a:rPr lang="en-US" dirty="0"/>
              <a:t>Economy of scale</a:t>
            </a:r>
          </a:p>
          <a:p>
            <a:pPr lvl="1"/>
            <a:r>
              <a:rPr lang="en-US" dirty="0"/>
              <a:t>Payout frequency dependent on level of extreme event and liability coverage </a:t>
            </a:r>
          </a:p>
          <a:p>
            <a:pPr lvl="1"/>
            <a:r>
              <a:rPr lang="en-US" dirty="0"/>
              <a:t>Can help farmers be less risk averse and evade the poverty trap</a:t>
            </a:r>
          </a:p>
          <a:p>
            <a:pPr lvl="1"/>
            <a:r>
              <a:rPr lang="en-US" dirty="0">
                <a:hlinkClick r:id="rId5"/>
              </a:rPr>
              <a:t>World Bank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WFP R4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1DF5E-399B-376D-5190-6A3991EF9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5591" y="931025"/>
            <a:ext cx="5566175" cy="2793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05971-4BB1-CDC4-7933-9E9752F048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1697" y="3807230"/>
            <a:ext cx="3822103" cy="291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93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64A35-A99D-CFB5-6FC0-DEB766248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370"/>
            <a:ext cx="10515600" cy="748780"/>
          </a:xfrm>
        </p:spPr>
        <p:txBody>
          <a:bodyPr/>
          <a:lstStyle/>
          <a:p>
            <a:pPr algn="ctr"/>
            <a:r>
              <a:rPr lang="en-US" dirty="0"/>
              <a:t>Capacity Building and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15BAD-39F6-8C89-484F-F02F297DE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18" y="881150"/>
            <a:ext cx="5589737" cy="415636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hlinkClick r:id="rId2"/>
              </a:rPr>
              <a:t>Training</a:t>
            </a:r>
            <a:r>
              <a:rPr lang="en-US" sz="2800" dirty="0"/>
              <a:t> and capacity building have always been central to IRI’s mission and the broader goal of climate services</a:t>
            </a:r>
          </a:p>
          <a:p>
            <a:r>
              <a:rPr lang="en-US" sz="2800" dirty="0"/>
              <a:t>Partnerships with national, regional and global meteorology, agriculture, health, development, humanitarian orgs</a:t>
            </a:r>
          </a:p>
          <a:p>
            <a:r>
              <a:rPr lang="en-US" sz="2800" dirty="0"/>
              <a:t>travel prior to covid, shift to digital during covid and return to travel after</a:t>
            </a:r>
          </a:p>
          <a:p>
            <a:r>
              <a:rPr lang="en-US" sz="2800" dirty="0">
                <a:hlinkClick r:id="rId3"/>
              </a:rPr>
              <a:t>Climate Service Academies</a:t>
            </a:r>
            <a:r>
              <a:rPr lang="en-US" sz="2800" dirty="0"/>
              <a:t> </a:t>
            </a:r>
          </a:p>
          <a:p>
            <a:r>
              <a:rPr lang="en-US" sz="2800" dirty="0">
                <a:hlinkClick r:id="rId4"/>
              </a:rPr>
              <a:t>IRI Wikipage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110C3C-49F5-F322-72B7-2FF2292F3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955" y="772318"/>
            <a:ext cx="6353827" cy="27479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BE1DE9-424D-4B0F-C876-0A9F2E181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461" y="4455622"/>
            <a:ext cx="3199688" cy="23997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D63EEC-AAC3-6C75-D4E7-323B3E5D7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3182" y="3611563"/>
            <a:ext cx="6324600" cy="2565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FAE459-05F7-94B6-CE40-E5C017AAE39E}"/>
              </a:ext>
            </a:extLst>
          </p:cNvPr>
          <p:cNvSpPr txBox="1"/>
          <p:nvPr/>
        </p:nvSpPr>
        <p:spPr>
          <a:xfrm>
            <a:off x="7847215" y="6384175"/>
            <a:ext cx="3806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Recent AICCRA training in Palisades NY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5F7C2-695D-CACE-3F99-5685EF989038}"/>
              </a:ext>
            </a:extLst>
          </p:cNvPr>
          <p:cNvSpPr txBox="1"/>
          <p:nvPr/>
        </p:nvSpPr>
        <p:spPr>
          <a:xfrm>
            <a:off x="73429" y="5518036"/>
            <a:ext cx="2180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MeteoRwanda</a:t>
            </a:r>
            <a:r>
              <a:rPr lang="en-US" dirty="0"/>
              <a:t> training, Kigali, Rwanda 2017</a:t>
            </a:r>
          </a:p>
        </p:txBody>
      </p:sp>
    </p:spTree>
    <p:extLst>
      <p:ext uri="{BB962C8B-B14F-4D97-AF65-F5344CB8AC3E}">
        <p14:creationId xmlns:p14="http://schemas.microsoft.com/office/powerpoint/2010/main" val="3286830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5C9FF-8372-ED1C-DE47-18B9F1153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46021"/>
          </a:xfrm>
        </p:spPr>
        <p:txBody>
          <a:bodyPr/>
          <a:lstStyle/>
          <a:p>
            <a:pPr algn="ctr"/>
            <a:r>
              <a:rPr lang="en-US" dirty="0"/>
              <a:t>Climate Research and Academics at Columbia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A0260-7FF6-37D5-7DA4-676B35FFE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5861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IRI is on the LDEO campus – home of </a:t>
            </a:r>
            <a:r>
              <a:rPr lang="en-US" dirty="0">
                <a:hlinkClick r:id="rId2"/>
              </a:rPr>
              <a:t>LDEO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CIESIN</a:t>
            </a:r>
            <a:r>
              <a:rPr lang="en-US" dirty="0"/>
              <a:t> and IRI</a:t>
            </a:r>
          </a:p>
          <a:p>
            <a:r>
              <a:rPr lang="en-US" dirty="0"/>
              <a:t>IRI used to be part of </a:t>
            </a:r>
            <a:r>
              <a:rPr lang="en-US" dirty="0">
                <a:hlinkClick r:id="rId4"/>
              </a:rPr>
              <a:t>Earth Institute</a:t>
            </a:r>
            <a:r>
              <a:rPr lang="en-US" dirty="0"/>
              <a:t>, now part of new </a:t>
            </a:r>
            <a:r>
              <a:rPr lang="en-US" dirty="0">
                <a:hlinkClick r:id="rId5"/>
              </a:rPr>
              <a:t>Climate School</a:t>
            </a:r>
            <a:r>
              <a:rPr lang="en-US" dirty="0"/>
              <a:t> – launched in 2020 </a:t>
            </a:r>
          </a:p>
          <a:p>
            <a:r>
              <a:rPr lang="en-US" dirty="0"/>
              <a:t>IRI has historically had close ties with the MA program in </a:t>
            </a:r>
            <a:r>
              <a:rPr lang="en-US" dirty="0">
                <a:hlinkClick r:id="rId6"/>
              </a:rPr>
              <a:t>Climate and Society</a:t>
            </a:r>
            <a:r>
              <a:rPr lang="en-US" dirty="0"/>
              <a:t> </a:t>
            </a:r>
          </a:p>
          <a:p>
            <a:r>
              <a:rPr lang="en-US" dirty="0"/>
              <a:t>MA program is a one year interdisciplinary MA program and is now flagship academic program of the Climate School (now about 90 students a cohort)</a:t>
            </a:r>
          </a:p>
          <a:p>
            <a:r>
              <a:rPr lang="en-US" dirty="0"/>
              <a:t>Climate School was conceived before the pandemic and began during pandemic – nice idea, but limited resource commitment (no new endowment funding)</a:t>
            </a:r>
          </a:p>
          <a:p>
            <a:r>
              <a:rPr lang="en-US" dirty="0"/>
              <a:t>Former president Bollinger stepped down this summer – new president </a:t>
            </a:r>
            <a:r>
              <a:rPr lang="en-US" dirty="0" err="1"/>
              <a:t>Minouche</a:t>
            </a:r>
            <a:r>
              <a:rPr lang="en-US" dirty="0"/>
              <a:t> </a:t>
            </a:r>
            <a:r>
              <a:rPr lang="en-US" dirty="0" err="1"/>
              <a:t>Shafik</a:t>
            </a:r>
            <a:endParaRPr lang="en-US" dirty="0"/>
          </a:p>
          <a:p>
            <a:r>
              <a:rPr lang="en-US" dirty="0"/>
              <a:t>A lot of great climate research at Columbia: </a:t>
            </a:r>
            <a:r>
              <a:rPr lang="en-US" dirty="0">
                <a:hlinkClick r:id="rId2"/>
              </a:rPr>
              <a:t>LDEO</a:t>
            </a:r>
            <a:r>
              <a:rPr lang="en-US" dirty="0"/>
              <a:t> (basic science research), </a:t>
            </a:r>
            <a:r>
              <a:rPr lang="en-US" dirty="0">
                <a:hlinkClick r:id="rId7"/>
              </a:rPr>
              <a:t>NASA-GISS</a:t>
            </a:r>
            <a:r>
              <a:rPr lang="en-US" dirty="0"/>
              <a:t> (climate and impact modeling), </a:t>
            </a:r>
            <a:r>
              <a:rPr lang="en-US" dirty="0">
                <a:hlinkClick r:id="rId8"/>
              </a:rPr>
              <a:t>SIPA</a:t>
            </a:r>
            <a:r>
              <a:rPr lang="en-US" dirty="0"/>
              <a:t> (energy and policy), </a:t>
            </a:r>
            <a:r>
              <a:rPr lang="en-US" dirty="0">
                <a:hlinkClick r:id="rId9"/>
              </a:rPr>
              <a:t>IRI</a:t>
            </a:r>
            <a:r>
              <a:rPr lang="en-US" dirty="0"/>
              <a:t> and </a:t>
            </a:r>
            <a:r>
              <a:rPr lang="en-US" dirty="0">
                <a:hlinkClick r:id="rId3"/>
              </a:rPr>
              <a:t>CIESIN</a:t>
            </a:r>
            <a:r>
              <a:rPr lang="en-US" dirty="0"/>
              <a:t> (applications oriented), </a:t>
            </a:r>
            <a:r>
              <a:rPr lang="en-US" dirty="0">
                <a:hlinkClick r:id="rId10"/>
              </a:rPr>
              <a:t>CUIMC</a:t>
            </a:r>
            <a:r>
              <a:rPr lang="en-US" dirty="0"/>
              <a:t> – public health, </a:t>
            </a:r>
            <a:r>
              <a:rPr lang="en-US" dirty="0">
                <a:hlinkClick r:id="rId11"/>
              </a:rPr>
              <a:t>Water Center</a:t>
            </a:r>
            <a:r>
              <a:rPr lang="en-US" dirty="0"/>
              <a:t> (water management and engineering),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6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5C9FF-8372-ED1C-DE47-18B9F1153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46021"/>
          </a:xfrm>
        </p:spPr>
        <p:txBody>
          <a:bodyPr/>
          <a:lstStyle/>
          <a:p>
            <a:pPr algn="ctr"/>
            <a:r>
              <a:rPr lang="en-US" dirty="0"/>
              <a:t>Current Challenges and Future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A0260-7FF6-37D5-7DA4-676B35FFE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5861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IRI’s work is very collaborative (both internally and with international partners)</a:t>
            </a:r>
          </a:p>
          <a:p>
            <a:r>
              <a:rPr lang="en-US" dirty="0"/>
              <a:t>Unique interdisciplinary ecosystem to do interesting, important work</a:t>
            </a:r>
          </a:p>
          <a:p>
            <a:r>
              <a:rPr lang="en-US" dirty="0"/>
              <a:t>IRI funding and sustainability challenges – </a:t>
            </a:r>
            <a:r>
              <a:rPr lang="en-US" dirty="0" err="1"/>
              <a:t>ACToday</a:t>
            </a:r>
            <a:r>
              <a:rPr lang="en-US" dirty="0"/>
              <a:t> is over, limited external funding…in new Climate School, but no endowment commitment</a:t>
            </a:r>
          </a:p>
          <a:p>
            <a:r>
              <a:rPr lang="en-US" dirty="0"/>
              <a:t>How to preserve capabilities and continue to provide valuable services to populations that could benefit while managing funding shortfall</a:t>
            </a:r>
          </a:p>
          <a:p>
            <a:r>
              <a:rPr lang="en-US" dirty="0"/>
              <a:t>How to maintain essential IRI functions</a:t>
            </a:r>
          </a:p>
          <a:p>
            <a:r>
              <a:rPr lang="en-US" dirty="0"/>
              <a:t>How do ex-IRI people find jobs in a different context and transfer specialized skills to other contexts</a:t>
            </a:r>
          </a:p>
          <a:p>
            <a:r>
              <a:rPr lang="en-US" dirty="0"/>
              <a:t>My job ended Dec. 2022 – any ideas? </a:t>
            </a:r>
          </a:p>
        </p:txBody>
      </p:sp>
    </p:spTree>
    <p:extLst>
      <p:ext uri="{BB962C8B-B14F-4D97-AF65-F5344CB8AC3E}">
        <p14:creationId xmlns:p14="http://schemas.microsoft.com/office/powerpoint/2010/main" val="1051153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1236</Words>
  <Application>Microsoft Macintosh PowerPoint</Application>
  <PresentationFormat>Widescreen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Office Theme</vt:lpstr>
      <vt:lpstr>Climate Forecasting and Societal Impact</vt:lpstr>
      <vt:lpstr>Overview of Global Climate Services</vt:lpstr>
      <vt:lpstr>International Research Institute for Climate and Society (IRI), Columbia University Climate School</vt:lpstr>
      <vt:lpstr>Seasonal Forecasting</vt:lpstr>
      <vt:lpstr>ENSO outlooks</vt:lpstr>
      <vt:lpstr>Subseasonal Forecasting</vt:lpstr>
      <vt:lpstr>Data Library and Maprooms</vt:lpstr>
      <vt:lpstr>Enhancing National ClimaTe Services (ENACTS)</vt:lpstr>
      <vt:lpstr>Agriculture and Food Security</vt:lpstr>
      <vt:lpstr>Public Health</vt:lpstr>
      <vt:lpstr>Financial Instrument Sector Team (FIST)</vt:lpstr>
      <vt:lpstr>Capacity Building and Training</vt:lpstr>
      <vt:lpstr>Climate Research and Academics at Columbia</vt:lpstr>
      <vt:lpstr>Current Challenges and Future Needs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Forecasting and Societal Impact</dc:title>
  <dc:creator>Asher Siebert</dc:creator>
  <cp:lastModifiedBy>Asher Siebert</cp:lastModifiedBy>
  <cp:revision>33</cp:revision>
  <dcterms:created xsi:type="dcterms:W3CDTF">2023-11-06T21:14:58Z</dcterms:created>
  <dcterms:modified xsi:type="dcterms:W3CDTF">2023-11-08T19:49:09Z</dcterms:modified>
</cp:coreProperties>
</file>