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9.jpg" ContentType="image/gif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65" r:id="rId4"/>
    <p:sldId id="270" r:id="rId5"/>
    <p:sldId id="269" r:id="rId6"/>
    <p:sldId id="272" r:id="rId7"/>
    <p:sldId id="257" r:id="rId8"/>
    <p:sldId id="260" r:id="rId9"/>
    <p:sldId id="264" r:id="rId10"/>
    <p:sldId id="266" r:id="rId11"/>
    <p:sldId id="261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11"/>
    <p:restoredTop sz="94559"/>
  </p:normalViewPr>
  <p:slideViewPr>
    <p:cSldViewPr snapToGrid="0">
      <p:cViewPr varScale="1">
        <p:scale>
          <a:sx n="105" d="100"/>
          <a:sy n="105" d="100"/>
        </p:scale>
        <p:origin x="224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shersiebert/Desktop/IRI.nosync/Ethiopia%20malaria%20paper/FINA%20Ethiopia_ENSO+Malaria%20ETHIOPIA%20AND%20Amhara_20220105A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shersiebert/Desktop/IRI.nosync/Ethiopia%20malaria%20paper/FINA%20Ethiopia_ENSO+Malaria%20ETHIOPIA%20AND%20Amhara_20220105A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standardized</a:t>
            </a:r>
            <a:r>
              <a:rPr lang="en-US" baseline="0"/>
              <a:t> SST and malaria indices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'corr analysis with ERSST5'!$BX$1</c:f>
              <c:strCache>
                <c:ptCount val="1"/>
                <c:pt idx="0">
                  <c:v>SOND epidemic code</c:v>
                </c:pt>
              </c:strCache>
            </c:strRef>
          </c:tx>
          <c:spPr>
            <a:ln w="317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'corr analysis with ERSST5'!$BW$2:$BW$25</c:f>
              <c:numCache>
                <c:formatCode>General</c:formatCode>
                <c:ptCount val="24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</c:numCache>
            </c:numRef>
          </c:xVal>
          <c:yVal>
            <c:numRef>
              <c:f>'corr analysis with ERSST5'!$BX$2:$BX$25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BE3-FD46-A209-E1EF3461DF53}"/>
            </c:ext>
          </c:extLst>
        </c:ser>
        <c:ser>
          <c:idx val="1"/>
          <c:order val="1"/>
          <c:tx>
            <c:strRef>
              <c:f>'corr analysis with ERSST5'!$BY$1</c:f>
              <c:strCache>
                <c:ptCount val="1"/>
                <c:pt idx="0">
                  <c:v>JAS NINO 3.4 z score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xVal>
            <c:numRef>
              <c:f>'corr analysis with ERSST5'!$BW$2:$BW$25</c:f>
              <c:numCache>
                <c:formatCode>General</c:formatCode>
                <c:ptCount val="24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</c:numCache>
            </c:numRef>
          </c:xVal>
          <c:yVal>
            <c:numRef>
              <c:f>'corr analysis with ERSST5'!$BY$2:$BY$25</c:f>
              <c:numCache>
                <c:formatCode>General</c:formatCode>
                <c:ptCount val="24"/>
                <c:pt idx="0">
                  <c:v>0.96545946976141928</c:v>
                </c:pt>
                <c:pt idx="1">
                  <c:v>0.24873563314108849</c:v>
                </c:pt>
                <c:pt idx="2">
                  <c:v>0.41073621940083938</c:v>
                </c:pt>
                <c:pt idx="3">
                  <c:v>0.6416681647115704</c:v>
                </c:pt>
                <c:pt idx="4">
                  <c:v>-0.65312240319014736</c:v>
                </c:pt>
                <c:pt idx="5">
                  <c:v>-0.46048738465646005</c:v>
                </c:pt>
                <c:pt idx="6">
                  <c:v>2.5486079409663178</c:v>
                </c:pt>
                <c:pt idx="7">
                  <c:v>-1.3891182918200176</c:v>
                </c:pt>
                <c:pt idx="8">
                  <c:v>-1.5946640461719859</c:v>
                </c:pt>
                <c:pt idx="9">
                  <c:v>-0.78864548764893982</c:v>
                </c:pt>
                <c:pt idx="10">
                  <c:v>-5.6829322653825613E-2</c:v>
                </c:pt>
                <c:pt idx="11">
                  <c:v>1.2262858701938288</c:v>
                </c:pt>
                <c:pt idx="12">
                  <c:v>0.40228244680844788</c:v>
                </c:pt>
                <c:pt idx="13">
                  <c:v>0.96414740943262578</c:v>
                </c:pt>
                <c:pt idx="14">
                  <c:v>-0.11974387151513856</c:v>
                </c:pt>
                <c:pt idx="15">
                  <c:v>0.46147129154598254</c:v>
                </c:pt>
                <c:pt idx="16">
                  <c:v>-0.9785320196170979</c:v>
                </c:pt>
                <c:pt idx="17">
                  <c:v>-0.33039131750550854</c:v>
                </c:pt>
                <c:pt idx="18">
                  <c:v>0.87640415223149271</c:v>
                </c:pt>
                <c:pt idx="19">
                  <c:v>-1.7985868254253043</c:v>
                </c:pt>
                <c:pt idx="20">
                  <c:v>-0.90790617507040094</c:v>
                </c:pt>
                <c:pt idx="21">
                  <c:v>0.55057480086523647</c:v>
                </c:pt>
                <c:pt idx="22">
                  <c:v>-0.38333854823817898</c:v>
                </c:pt>
                <c:pt idx="23">
                  <c:v>0.16499229445415631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BE3-FD46-A209-E1EF3461DF53}"/>
            </c:ext>
          </c:extLst>
        </c:ser>
        <c:ser>
          <c:idx val="2"/>
          <c:order val="2"/>
          <c:tx>
            <c:strRef>
              <c:f>'corr analysis with ERSST5'!$BZ$1</c:f>
              <c:strCache>
                <c:ptCount val="1"/>
                <c:pt idx="0">
                  <c:v>MAM NINO 3.4 zscore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'corr analysis with ERSST5'!$BW$2:$BW$25</c:f>
              <c:numCache>
                <c:formatCode>General</c:formatCode>
                <c:ptCount val="24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</c:numCache>
            </c:numRef>
          </c:xVal>
          <c:yVal>
            <c:numRef>
              <c:f>'corr analysis with ERSST5'!$BZ$2:$BZ$25</c:f>
              <c:numCache>
                <c:formatCode>General</c:formatCode>
                <c:ptCount val="24"/>
                <c:pt idx="0">
                  <c:v>0.51897475128553971</c:v>
                </c:pt>
                <c:pt idx="1">
                  <c:v>2.1662592984598468</c:v>
                </c:pt>
                <c:pt idx="2">
                  <c:v>1.1534457330433008</c:v>
                </c:pt>
                <c:pt idx="3">
                  <c:v>0.59667157604881815</c:v>
                </c:pt>
                <c:pt idx="4">
                  <c:v>0.58242147026744184</c:v>
                </c:pt>
                <c:pt idx="5">
                  <c:v>-0.68052354213226207</c:v>
                </c:pt>
                <c:pt idx="6">
                  <c:v>0.47554757287648902</c:v>
                </c:pt>
                <c:pt idx="7">
                  <c:v>1.7107735130936861</c:v>
                </c:pt>
                <c:pt idx="8">
                  <c:v>-1.7242414082721229</c:v>
                </c:pt>
                <c:pt idx="9">
                  <c:v>-1.4629711412429849</c:v>
                </c:pt>
                <c:pt idx="10">
                  <c:v>-0.64260984264980048</c:v>
                </c:pt>
                <c:pt idx="11">
                  <c:v>0.31529455385583033</c:v>
                </c:pt>
                <c:pt idx="12">
                  <c:v>4.339589965437677E-2</c:v>
                </c:pt>
                <c:pt idx="13">
                  <c:v>0.28435991762260304</c:v>
                </c:pt>
                <c:pt idx="14">
                  <c:v>0.71932183456361787</c:v>
                </c:pt>
                <c:pt idx="15">
                  <c:v>-0.49047157253072377</c:v>
                </c:pt>
                <c:pt idx="16">
                  <c:v>-0.3137710192294052</c:v>
                </c:pt>
                <c:pt idx="17">
                  <c:v>-1.6944216020281784</c:v>
                </c:pt>
                <c:pt idx="18">
                  <c:v>-0.37430742522908117</c:v>
                </c:pt>
                <c:pt idx="19">
                  <c:v>0.81322919743636513</c:v>
                </c:pt>
                <c:pt idx="20">
                  <c:v>-1.263327462601002</c:v>
                </c:pt>
                <c:pt idx="21">
                  <c:v>-0.65314574443627038</c:v>
                </c:pt>
                <c:pt idx="22">
                  <c:v>-0.29800224198303665</c:v>
                </c:pt>
                <c:pt idx="23">
                  <c:v>0.21809768412695096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BE3-FD46-A209-E1EF3461DF53}"/>
            </c:ext>
          </c:extLst>
        </c:ser>
        <c:ser>
          <c:idx val="3"/>
          <c:order val="3"/>
          <c:tx>
            <c:strRef>
              <c:f>'corr analysis with ERSST5'!$CA$1</c:f>
              <c:strCache>
                <c:ptCount val="1"/>
                <c:pt idx="0">
                  <c:v>JAS IOD zscore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'corr analysis with ERSST5'!$BW$2:$BW$25</c:f>
              <c:numCache>
                <c:formatCode>General</c:formatCode>
                <c:ptCount val="24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</c:numCache>
            </c:numRef>
          </c:xVal>
          <c:yVal>
            <c:numRef>
              <c:f>'corr analysis with ERSST5'!$CA$2:$CA$25</c:f>
              <c:numCache>
                <c:formatCode>General</c:formatCode>
                <c:ptCount val="24"/>
                <c:pt idx="0">
                  <c:v>0.46846789846426212</c:v>
                </c:pt>
                <c:pt idx="1">
                  <c:v>-1.4183598297254307</c:v>
                </c:pt>
                <c:pt idx="2">
                  <c:v>0.10566705208347332</c:v>
                </c:pt>
                <c:pt idx="3">
                  <c:v>2.0595909020726477</c:v>
                </c:pt>
                <c:pt idx="4">
                  <c:v>-0.79497718855367117</c:v>
                </c:pt>
                <c:pt idx="5">
                  <c:v>-1.5141568548400386</c:v>
                </c:pt>
                <c:pt idx="6">
                  <c:v>1.3283945108398174</c:v>
                </c:pt>
                <c:pt idx="7">
                  <c:v>-1.3912385516933947</c:v>
                </c:pt>
                <c:pt idx="8">
                  <c:v>0.48986218908197199</c:v>
                </c:pt>
                <c:pt idx="9">
                  <c:v>8.4857014851345142E-2</c:v>
                </c:pt>
                <c:pt idx="10">
                  <c:v>-1.0612110865528999</c:v>
                </c:pt>
                <c:pt idx="11">
                  <c:v>5.4776932660516739E-2</c:v>
                </c:pt>
                <c:pt idx="12">
                  <c:v>0.58080697437924844</c:v>
                </c:pt>
                <c:pt idx="13">
                  <c:v>3.0358532068349795E-2</c:v>
                </c:pt>
                <c:pt idx="14">
                  <c:v>-1.003520725444635</c:v>
                </c:pt>
                <c:pt idx="15">
                  <c:v>0.96312324886844269</c:v>
                </c:pt>
                <c:pt idx="16">
                  <c:v>0.91774243153654611</c:v>
                </c:pt>
                <c:pt idx="17">
                  <c:v>0.99032981393831521</c:v>
                </c:pt>
                <c:pt idx="18">
                  <c:v>-0.48079723594066215</c:v>
                </c:pt>
                <c:pt idx="19">
                  <c:v>-1.0106987231021458</c:v>
                </c:pt>
                <c:pt idx="20">
                  <c:v>0.43593126529361376</c:v>
                </c:pt>
                <c:pt idx="21">
                  <c:v>1.4476844409752376</c:v>
                </c:pt>
                <c:pt idx="22">
                  <c:v>-0.47169839924330115</c:v>
                </c:pt>
                <c:pt idx="23">
                  <c:v>-0.81093461201760975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BE3-FD46-A209-E1EF3461DF53}"/>
            </c:ext>
          </c:extLst>
        </c:ser>
        <c:ser>
          <c:idx val="4"/>
          <c:order val="4"/>
          <c:tx>
            <c:strRef>
              <c:f>'corr analysis with ERSST5'!$CB$1</c:f>
              <c:strCache>
                <c:ptCount val="1"/>
                <c:pt idx="0">
                  <c:v>JAS Trop Atl zscore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'corr analysis with ERSST5'!$BW$2:$BW$25</c:f>
              <c:numCache>
                <c:formatCode>General</c:formatCode>
                <c:ptCount val="24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</c:numCache>
            </c:numRef>
          </c:xVal>
          <c:yVal>
            <c:numRef>
              <c:f>'corr analysis with ERSST5'!$CB$2:$CB$25</c:f>
              <c:numCache>
                <c:formatCode>General</c:formatCode>
                <c:ptCount val="24"/>
                <c:pt idx="0">
                  <c:v>4.9787981986719354E-2</c:v>
                </c:pt>
                <c:pt idx="1">
                  <c:v>-2.4945721554732563</c:v>
                </c:pt>
                <c:pt idx="2">
                  <c:v>-0.1652658518679152</c:v>
                </c:pt>
                <c:pt idx="3">
                  <c:v>-1.6581373012721659</c:v>
                </c:pt>
                <c:pt idx="4">
                  <c:v>0.16192508331827621</c:v>
                </c:pt>
                <c:pt idx="5">
                  <c:v>-0.21248185142712825</c:v>
                </c:pt>
                <c:pt idx="6">
                  <c:v>-0.80537954398633071</c:v>
                </c:pt>
                <c:pt idx="7">
                  <c:v>1.0614144007045998</c:v>
                </c:pt>
                <c:pt idx="8">
                  <c:v>1.2567264980424331</c:v>
                </c:pt>
                <c:pt idx="9">
                  <c:v>-0.6886576678458608</c:v>
                </c:pt>
                <c:pt idx="10">
                  <c:v>-0.66905499362522158</c:v>
                </c:pt>
                <c:pt idx="11">
                  <c:v>0.2294124161229705</c:v>
                </c:pt>
                <c:pt idx="12">
                  <c:v>1.3907655657804245</c:v>
                </c:pt>
                <c:pt idx="13">
                  <c:v>0.5270499205100333</c:v>
                </c:pt>
                <c:pt idx="14">
                  <c:v>-1.0026215277083379</c:v>
                </c:pt>
                <c:pt idx="15">
                  <c:v>0.49981401051943403</c:v>
                </c:pt>
                <c:pt idx="16">
                  <c:v>1.4102232395929506</c:v>
                </c:pt>
                <c:pt idx="17">
                  <c:v>1.6780389933780615</c:v>
                </c:pt>
                <c:pt idx="18">
                  <c:v>-0.29482032972182765</c:v>
                </c:pt>
                <c:pt idx="19">
                  <c:v>0.88774188808232912</c:v>
                </c:pt>
                <c:pt idx="20">
                  <c:v>-0.34198133615006837</c:v>
                </c:pt>
                <c:pt idx="21">
                  <c:v>-3.0760504246119754E-2</c:v>
                </c:pt>
                <c:pt idx="22">
                  <c:v>-0.49827779391390503</c:v>
                </c:pt>
                <c:pt idx="23">
                  <c:v>-0.2908891408000942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BE3-FD46-A209-E1EF3461D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37093520"/>
        <c:axId val="1137076736"/>
      </c:scatterChart>
      <c:valAx>
        <c:axId val="1137093520"/>
        <c:scaling>
          <c:orientation val="minMax"/>
          <c:max val="2015"/>
          <c:min val="199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7076736"/>
        <c:crosses val="autoZero"/>
        <c:crossBetween val="midCat"/>
      </c:valAx>
      <c:valAx>
        <c:axId val="113707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standard</a:t>
                </a:r>
                <a:r>
                  <a:rPr lang="en-US" baseline="0"/>
                  <a:t> deviation/ index value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70935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standardized</a:t>
            </a:r>
            <a:r>
              <a:rPr lang="en-US" baseline="0"/>
              <a:t> Amhara climate and malaria indices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'corr analysis with ERSST5'!$BX$1</c:f>
              <c:strCache>
                <c:ptCount val="1"/>
                <c:pt idx="0">
                  <c:v>SOND epidemic code</c:v>
                </c:pt>
              </c:strCache>
            </c:strRef>
          </c:tx>
          <c:spPr>
            <a:ln w="317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'corr analysis with ERSST5'!$BW$2:$BW$25</c:f>
              <c:numCache>
                <c:formatCode>General</c:formatCode>
                <c:ptCount val="24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</c:numCache>
            </c:numRef>
          </c:xVal>
          <c:yVal>
            <c:numRef>
              <c:f>'corr analysis with ERSST5'!$BX$2:$BX$25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5B6-644A-A895-A3BEC8BC1314}"/>
            </c:ext>
          </c:extLst>
        </c:ser>
        <c:ser>
          <c:idx val="5"/>
          <c:order val="1"/>
          <c:tx>
            <c:strRef>
              <c:f>'corr analysis with ERSST5'!$CC$1</c:f>
              <c:strCache>
                <c:ptCount val="1"/>
                <c:pt idx="0">
                  <c:v>JAS rain zscore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xVal>
            <c:numRef>
              <c:f>'corr analysis with ERSST5'!$BW$2:$BW$25</c:f>
              <c:numCache>
                <c:formatCode>General</c:formatCode>
                <c:ptCount val="24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</c:numCache>
            </c:numRef>
          </c:xVal>
          <c:yVal>
            <c:numRef>
              <c:f>'corr analysis with ERSST5'!$CC$2:$CC$25</c:f>
              <c:numCache>
                <c:formatCode>General</c:formatCode>
                <c:ptCount val="24"/>
                <c:pt idx="0">
                  <c:v>-1.4874757917172574</c:v>
                </c:pt>
                <c:pt idx="1">
                  <c:v>-0.75793389158438962</c:v>
                </c:pt>
                <c:pt idx="2">
                  <c:v>-0.99522267496541605</c:v>
                </c:pt>
                <c:pt idx="3">
                  <c:v>0.42702882192885411</c:v>
                </c:pt>
                <c:pt idx="4">
                  <c:v>-0.77683185504633201</c:v>
                </c:pt>
                <c:pt idx="5">
                  <c:v>-0.51374169940912862</c:v>
                </c:pt>
                <c:pt idx="6">
                  <c:v>-2.0756799525563614</c:v>
                </c:pt>
                <c:pt idx="7">
                  <c:v>1.1419011132053356</c:v>
                </c:pt>
                <c:pt idx="8">
                  <c:v>0.97941314426086912</c:v>
                </c:pt>
                <c:pt idx="9">
                  <c:v>0.1965858473849334</c:v>
                </c:pt>
                <c:pt idx="10">
                  <c:v>0.59781524042694989</c:v>
                </c:pt>
                <c:pt idx="11">
                  <c:v>-1.0906473374220027</c:v>
                </c:pt>
                <c:pt idx="12">
                  <c:v>0.93943113716637494</c:v>
                </c:pt>
                <c:pt idx="13">
                  <c:v>-0.68017032519576526</c:v>
                </c:pt>
                <c:pt idx="14">
                  <c:v>-0.40661009375615065</c:v>
                </c:pt>
                <c:pt idx="15">
                  <c:v>1.0718031734705771</c:v>
                </c:pt>
                <c:pt idx="16">
                  <c:v>0.52803369056905491</c:v>
                </c:pt>
                <c:pt idx="17">
                  <c:v>0.16165196956672029</c:v>
                </c:pt>
                <c:pt idx="18">
                  <c:v>-0.60347539980948184</c:v>
                </c:pt>
                <c:pt idx="19">
                  <c:v>1.5833713464076198</c:v>
                </c:pt>
                <c:pt idx="20">
                  <c:v>-0.8603913146490425</c:v>
                </c:pt>
                <c:pt idx="21">
                  <c:v>1.5657821316344691</c:v>
                </c:pt>
                <c:pt idx="22">
                  <c:v>0.99204056497437676</c:v>
                </c:pt>
                <c:pt idx="23">
                  <c:v>6.3322155115194317E-2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5B6-644A-A895-A3BEC8BC1314}"/>
            </c:ext>
          </c:extLst>
        </c:ser>
        <c:ser>
          <c:idx val="6"/>
          <c:order val="2"/>
          <c:tx>
            <c:strRef>
              <c:f>'corr analysis with ERSST5'!$CD$1</c:f>
              <c:strCache>
                <c:ptCount val="1"/>
                <c:pt idx="0">
                  <c:v>JAS Tmax zscore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'corr analysis with ERSST5'!$BW$2:$BW$25</c:f>
              <c:numCache>
                <c:formatCode>General</c:formatCode>
                <c:ptCount val="24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</c:numCache>
            </c:numRef>
          </c:xVal>
          <c:yVal>
            <c:numRef>
              <c:f>'corr analysis with ERSST5'!$CD$2:$CD$25</c:f>
              <c:numCache>
                <c:formatCode>General</c:formatCode>
                <c:ptCount val="24"/>
                <c:pt idx="0">
                  <c:v>-0.74939387271014413</c:v>
                </c:pt>
                <c:pt idx="1">
                  <c:v>-1.0753583431568572</c:v>
                </c:pt>
                <c:pt idx="2">
                  <c:v>0.19158536342079291</c:v>
                </c:pt>
                <c:pt idx="3">
                  <c:v>-1.5583821990151048</c:v>
                </c:pt>
                <c:pt idx="4">
                  <c:v>-0.429619825849273</c:v>
                </c:pt>
                <c:pt idx="5">
                  <c:v>0.10399908949242702</c:v>
                </c:pt>
                <c:pt idx="6">
                  <c:v>1.6690878482228624</c:v>
                </c:pt>
                <c:pt idx="7">
                  <c:v>-0.90316648001496647</c:v>
                </c:pt>
                <c:pt idx="8">
                  <c:v>-0.8211595893058955</c:v>
                </c:pt>
                <c:pt idx="9">
                  <c:v>-0.36832479608986979</c:v>
                </c:pt>
                <c:pt idx="10">
                  <c:v>-1.2801084547223791</c:v>
                </c:pt>
                <c:pt idx="11">
                  <c:v>1.1690206664486038</c:v>
                </c:pt>
                <c:pt idx="12">
                  <c:v>-1.0029047762422902</c:v>
                </c:pt>
                <c:pt idx="13">
                  <c:v>-0.11244447749285588</c:v>
                </c:pt>
                <c:pt idx="14">
                  <c:v>-0.58094689598728577</c:v>
                </c:pt>
                <c:pt idx="15">
                  <c:v>-9.8228904237467121E-2</c:v>
                </c:pt>
                <c:pt idx="16">
                  <c:v>-0.6654761338154267</c:v>
                </c:pt>
                <c:pt idx="17">
                  <c:v>0.60085630311224225</c:v>
                </c:pt>
                <c:pt idx="18">
                  <c:v>1.9102176752998903</c:v>
                </c:pt>
                <c:pt idx="19">
                  <c:v>0.35238963525135969</c:v>
                </c:pt>
                <c:pt idx="20">
                  <c:v>1.7371850297849734</c:v>
                </c:pt>
                <c:pt idx="21">
                  <c:v>0.18057975831983941</c:v>
                </c:pt>
                <c:pt idx="22">
                  <c:v>0.26778404603783468</c:v>
                </c:pt>
                <c:pt idx="23">
                  <c:v>1.4628093332489411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5B6-644A-A895-A3BEC8BC1314}"/>
            </c:ext>
          </c:extLst>
        </c:ser>
        <c:ser>
          <c:idx val="7"/>
          <c:order val="3"/>
          <c:tx>
            <c:strRef>
              <c:f>'corr analysis with ERSST5'!$CE$1</c:f>
              <c:strCache>
                <c:ptCount val="1"/>
                <c:pt idx="0">
                  <c:v>JAS Tmin zscore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'corr analysis with ERSST5'!$BW$2:$BW$25</c:f>
              <c:numCache>
                <c:formatCode>General</c:formatCode>
                <c:ptCount val="24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</c:numCache>
            </c:numRef>
          </c:xVal>
          <c:yVal>
            <c:numRef>
              <c:f>'corr analysis with ERSST5'!$CE$2:$CE$25</c:f>
              <c:numCache>
                <c:formatCode>General</c:formatCode>
                <c:ptCount val="24"/>
                <c:pt idx="0">
                  <c:v>0.20415604340120908</c:v>
                </c:pt>
                <c:pt idx="1">
                  <c:v>-0.77246491891136515</c:v>
                </c:pt>
                <c:pt idx="2">
                  <c:v>-0.16249602594139129</c:v>
                </c:pt>
                <c:pt idx="3">
                  <c:v>-0.53082550973965359</c:v>
                </c:pt>
                <c:pt idx="4">
                  <c:v>2.3151802006781819</c:v>
                </c:pt>
                <c:pt idx="5">
                  <c:v>0.45224618324496263</c:v>
                </c:pt>
                <c:pt idx="6">
                  <c:v>0.27627402798411566</c:v>
                </c:pt>
                <c:pt idx="7">
                  <c:v>1.5385276318016685</c:v>
                </c:pt>
                <c:pt idx="8">
                  <c:v>-1.8409427068864672</c:v>
                </c:pt>
                <c:pt idx="9">
                  <c:v>-1.4637113927973995</c:v>
                </c:pt>
                <c:pt idx="10">
                  <c:v>-0.69596065421168474</c:v>
                </c:pt>
                <c:pt idx="11">
                  <c:v>9.0496700176000019E-2</c:v>
                </c:pt>
                <c:pt idx="12">
                  <c:v>0.50294791229259284</c:v>
                </c:pt>
                <c:pt idx="13">
                  <c:v>-3.5032266151739037E-2</c:v>
                </c:pt>
                <c:pt idx="14">
                  <c:v>0.67143788567596163</c:v>
                </c:pt>
                <c:pt idx="15">
                  <c:v>1.4064194388168174</c:v>
                </c:pt>
                <c:pt idx="16">
                  <c:v>0.94210500231769911</c:v>
                </c:pt>
                <c:pt idx="17">
                  <c:v>8.9206321819937401E-2</c:v>
                </c:pt>
                <c:pt idx="18">
                  <c:v>0.57287256329907077</c:v>
                </c:pt>
                <c:pt idx="19">
                  <c:v>-0.61481234335290258</c:v>
                </c:pt>
                <c:pt idx="20">
                  <c:v>-1.1727891289191836</c:v>
                </c:pt>
                <c:pt idx="21">
                  <c:v>-1.2207816052696117</c:v>
                </c:pt>
                <c:pt idx="22">
                  <c:v>-0.87541652140502979</c:v>
                </c:pt>
                <c:pt idx="23">
                  <c:v>0.32336316207808036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5B6-644A-A895-A3BEC8BC13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5250112"/>
        <c:axId val="1115312624"/>
      </c:scatterChart>
      <c:valAx>
        <c:axId val="1115250112"/>
        <c:scaling>
          <c:orientation val="minMax"/>
          <c:max val="2015"/>
          <c:min val="199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5312624"/>
        <c:crosses val="autoZero"/>
        <c:crossBetween val="midCat"/>
      </c:valAx>
      <c:valAx>
        <c:axId val="1115312624"/>
        <c:scaling>
          <c:orientation val="minMax"/>
          <c:min val="-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standard</a:t>
                </a:r>
                <a:r>
                  <a:rPr lang="en-US" baseline="0"/>
                  <a:t> deviation/inded value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52501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96FCD-7D13-A74C-B380-29A6C829EB9B}" type="datetimeFigureOut">
              <a:rPr lang="en-US" smtClean="0"/>
              <a:t>6/12/23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24FC8-7FA1-2646-8A22-8319706C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42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24FC8-7FA1-2646-8A22-8319706CF1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09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72026-7D18-BDF7-DAA5-B8A5111E0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15145-CD79-6B86-7F4F-9C1344F16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1F414-DB21-461A-6E2E-54CD43713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DE22-3698-E04D-B00C-82BB7AE4F2FB}" type="datetimeFigureOut">
              <a:rPr lang="en-US" smtClean="0"/>
              <a:t>6/12/23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30AF4-D652-C7E0-55F9-3C59CE22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D8865-E874-4FC0-4C4E-AC13D15B7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8FC99-1EC2-5E49-AC0C-10513795E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28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49AE5-3DBF-EB79-1D32-77594DFD2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0169F-A5EA-784E-166B-0C107E8BE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A1DB6-DF58-EBD7-4A62-904937C5A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DE22-3698-E04D-B00C-82BB7AE4F2FB}" type="datetimeFigureOut">
              <a:rPr lang="en-US" smtClean="0"/>
              <a:t>6/12/23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304D7-A117-350F-9C5E-1527A8AD1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D4106-632B-A2AA-DB3F-D105D722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8FC99-1EC2-5E49-AC0C-10513795E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91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C2BF3-E03E-8B5F-E42B-E1C5DC79F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DD8191-B2BC-2876-A5ED-8A1EAF659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91148-21E8-C1A5-AE05-01B31A149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DE22-3698-E04D-B00C-82BB7AE4F2FB}" type="datetimeFigureOut">
              <a:rPr lang="en-US" smtClean="0"/>
              <a:t>6/12/23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0D44B-B67F-E59A-FDFD-4045271D9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84F63-460E-5501-D986-28B6DD5FA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8FC99-1EC2-5E49-AC0C-10513795E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1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DF3D-56E4-268A-C974-03D4E8DCD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16D30-59B3-0E1C-4B09-DF5FBF31C4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11710C-2BE2-AB89-789A-938B9E031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0DAF8F-7140-221A-EF7F-D988F044B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DE22-3698-E04D-B00C-82BB7AE4F2FB}" type="datetimeFigureOut">
              <a:rPr lang="en-US" smtClean="0"/>
              <a:t>6/12/23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273413-6CD2-D642-59CD-15FA9A782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F182AF-24F2-D4CC-920D-D80619588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8FC99-1EC2-5E49-AC0C-10513795E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7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60FF3-4B65-D8B5-0DE9-E48372D76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2EEF9-712D-CFB9-45A6-ACFA87947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47E45F-6B80-5EC1-0F92-4B9EB742A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253FC9-EAB7-AEC6-6203-7C9FF53F6C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FB1FC9-F3E0-15B2-00D4-03FD313E0B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6206F9-1194-738B-FDE3-040EF503E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DE22-3698-E04D-B00C-82BB7AE4F2FB}" type="datetimeFigureOut">
              <a:rPr lang="en-US" smtClean="0"/>
              <a:t>6/12/23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F9F58A-CB57-4B62-B188-D8FABBB6E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13042E-B5D0-9F93-FA61-ECCD0B55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8FC99-1EC2-5E49-AC0C-10513795E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76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94E78-FDE1-D6C9-A29B-6F316326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3ABD68-013D-2F26-2D42-E0940CDB9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DE22-3698-E04D-B00C-82BB7AE4F2FB}" type="datetimeFigureOut">
              <a:rPr lang="en-US" smtClean="0"/>
              <a:t>6/12/23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E54678-414C-22F6-6FBC-00AC65284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9C3BDF-6681-6C72-BC41-2EA90BE19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8FC99-1EC2-5E49-AC0C-10513795E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4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19E2A2-7C93-3166-6E92-8889DB8BB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DE22-3698-E04D-B00C-82BB7AE4F2FB}" type="datetimeFigureOut">
              <a:rPr lang="en-US" smtClean="0"/>
              <a:t>6/12/23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7827BB-E068-0395-259F-55D062010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A71CB-E596-FC85-C14F-712E4F73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8FC99-1EC2-5E49-AC0C-10513795E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28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557D9-BA7E-DA15-675D-730803683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DE465-50D9-2D4E-694B-8B5211ABA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EAE60-F59A-CD6A-6618-91E0ADDED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FE7B9D-13E6-4DC4-72FB-B0A53E3F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DE22-3698-E04D-B00C-82BB7AE4F2FB}" type="datetimeFigureOut">
              <a:rPr lang="en-US" smtClean="0"/>
              <a:t>6/12/23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CDB886-F87D-D671-330C-81846576B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5B81B-8C6A-B60C-2393-04DAB22B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8FC99-1EC2-5E49-AC0C-10513795E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36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AE908-D6B8-08BF-8F28-112F1159A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61C527-BD03-14A5-C195-1E35034B6C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0B4D1-7F05-C581-27F8-8324F0CC7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4AB0F9-727B-C387-87E8-F50C74EB3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DE22-3698-E04D-B00C-82BB7AE4F2FB}" type="datetimeFigureOut">
              <a:rPr lang="en-US" smtClean="0"/>
              <a:t>6/12/23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0F96C-BD59-BB7B-4BBB-A1AFE2BA7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74B30-F8CE-7D41-F424-0642C74F0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8FC99-1EC2-5E49-AC0C-10513795E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334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077D-87AD-5211-C026-6C4B4A3F4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C1D07-EBD3-E5BC-4312-A54690F539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8D1A6-A86A-9009-E8CB-23D9A74FD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DE22-3698-E04D-B00C-82BB7AE4F2FB}" type="datetimeFigureOut">
              <a:rPr lang="en-US" smtClean="0"/>
              <a:t>6/12/23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2C35F-A099-2778-3FE5-A01D7615F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18B1E-C014-91B8-6D30-F132FFFC0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8FC99-1EC2-5E49-AC0C-10513795E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68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25F35F-8402-1AF6-5A9D-0768ED3347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090F4D-9A9B-177B-5130-FDA40B049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94D9C-E60C-DF6A-0C94-5E338940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DE22-3698-E04D-B00C-82BB7AE4F2FB}" type="datetimeFigureOut">
              <a:rPr lang="en-US" smtClean="0"/>
              <a:t>6/12/23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A5CC7-14A7-8C73-6588-73ACFC41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8F09F-B8A1-DA59-07BE-A4A566821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8FC99-1EC2-5E49-AC0C-10513795E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32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89F680-AE13-D3E5-2C43-5ABCC068F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CB92C-8DE4-FFAA-CD1C-5FBA6A363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E6E2C-F32F-6EB8-DBF4-D61A77188D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8DE22-3698-E04D-B00C-82BB7AE4F2FB}" type="datetimeFigureOut">
              <a:rPr lang="en-US" smtClean="0"/>
              <a:t>6/12/23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80D63-790E-FEFE-89D2-C16EF2AF1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0A253-79E5-D262-571A-FFF6514FD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8FC99-1EC2-5E49-AC0C-10513795E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87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dugnawoyessa@gmail.com" TargetMode="External"/><Relationship Id="rId2" Type="http://schemas.openxmlformats.org/officeDocument/2006/relationships/hyperlink" Target="mailto:asherb.siebert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weather.gov/images/fwd/climate/enso/ElNino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213.55.84.78:8082/mapro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213.55.84.78:8082/maproom/Climatology/index.html" TargetMode="External"/><Relationship Id="rId7" Type="http://schemas.openxmlformats.org/officeDocument/2006/relationships/image" Target="../media/image16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gif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1C9E0-0765-2FB8-EA99-3791CEEB7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2135"/>
            <a:ext cx="9144000" cy="160926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El Ni</a:t>
            </a:r>
            <a:r>
              <a:rPr lang="en-US" sz="36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ñ</a:t>
            </a:r>
            <a:r>
              <a:rPr 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 and Other Climatic Drivers of Epidemic Malaria in Ethiopia: New Tools for National Health Adaptation Plans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*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B9579-4F55-D263-98EA-CCB455C42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020" y="3277564"/>
            <a:ext cx="11539960" cy="3434847"/>
          </a:xfrm>
        </p:spPr>
        <p:txBody>
          <a:bodyPr>
            <a:normAutofit/>
          </a:bodyPr>
          <a:lstStyle/>
          <a:p>
            <a:r>
              <a:rPr lang="en-US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Adugna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Woyessa</a:t>
            </a:r>
            <a:r>
              <a:rPr lang="en-US" sz="1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Asher Siebert</a:t>
            </a:r>
            <a:r>
              <a:rPr lang="en-US" sz="1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Aisha Owusu</a:t>
            </a:r>
            <a:r>
              <a:rPr lang="en-US" sz="1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Rémi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Cousin</a:t>
            </a:r>
            <a:r>
              <a:rPr lang="en-US" sz="1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Tufa Dinku</a:t>
            </a:r>
            <a:r>
              <a:rPr lang="en-US" sz="1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 </a:t>
            </a: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Madeleine C. Thomson</a:t>
            </a:r>
            <a:r>
              <a:rPr lang="en-US" sz="18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pPr algn="l"/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manuscript in revision for </a:t>
            </a: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Malaria Journal</a:t>
            </a:r>
          </a:p>
          <a:p>
            <a:pPr algn="l"/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– Ethiopian Public Health Institute</a:t>
            </a:r>
          </a:p>
          <a:p>
            <a:pPr algn="l"/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– Columbia University International Research Institute for Climate and Society, current and former</a:t>
            </a:r>
          </a:p>
          <a:p>
            <a:pPr algn="l"/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– University of Oklahoma College of Atmospheric and Geographical Science</a:t>
            </a:r>
          </a:p>
          <a:p>
            <a:pPr algn="l"/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asherb.siebert@gmail.com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adugnawoyessa@gmail.com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CFB4FA-9CCD-8592-ED81-73D7851A75C7}"/>
              </a:ext>
            </a:extLst>
          </p:cNvPr>
          <p:cNvSpPr txBox="1">
            <a:spLocks/>
          </p:cNvSpPr>
          <p:nvPr/>
        </p:nvSpPr>
        <p:spPr>
          <a:xfrm>
            <a:off x="462987" y="1668302"/>
            <a:ext cx="11377914" cy="1609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AGU Chapman Conference: Climate and Health in Africa</a:t>
            </a:r>
          </a:p>
          <a:p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Washington DC, June 2023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08460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4EFDB-3DB6-DA85-3F69-6778FD2FC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Motivation and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3C06E-C426-A654-F24E-9625396DE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Motivation: historical relationships between climate variables and malaria epidemics in Ethiopia -&gt; public health response and early warning systems</a:t>
            </a:r>
          </a:p>
          <a:p>
            <a:r>
              <a:rPr lang="en-US" dirty="0"/>
              <a:t>Framework/Outline</a:t>
            </a:r>
          </a:p>
          <a:p>
            <a:pPr lvl="1"/>
            <a:r>
              <a:rPr lang="en-US" dirty="0"/>
              <a:t>Literature analysis of epidemics from 1950-2015</a:t>
            </a:r>
          </a:p>
          <a:p>
            <a:pPr lvl="1"/>
            <a:r>
              <a:rPr lang="en-US" dirty="0"/>
              <a:t>Statistical analysis of SST indices and temperature/rainfall </a:t>
            </a:r>
          </a:p>
          <a:p>
            <a:pPr lvl="1"/>
            <a:r>
              <a:rPr lang="en-US" dirty="0"/>
              <a:t>Statistical analysis of climate variables and malaria index – focus on Amhara</a:t>
            </a:r>
          </a:p>
          <a:p>
            <a:pPr lvl="1"/>
            <a:r>
              <a:rPr lang="en-US" dirty="0"/>
              <a:t>Conclusions, developing El Nino, recommendations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937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4EFDB-3DB6-DA85-3F69-6778FD2FC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25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Literature analysis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FB3A73E-F715-DEF3-5E64-0317E023D6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823621"/>
              </p:ext>
            </p:extLst>
          </p:nvPr>
        </p:nvGraphicFramePr>
        <p:xfrm>
          <a:off x="219457" y="1973548"/>
          <a:ext cx="11740903" cy="460063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61265">
                  <a:extLst>
                    <a:ext uri="{9D8B030D-6E8A-4147-A177-3AD203B41FA5}">
                      <a16:colId xmlns:a16="http://schemas.microsoft.com/office/drawing/2014/main" val="2436661004"/>
                    </a:ext>
                  </a:extLst>
                </a:gridCol>
                <a:gridCol w="653006">
                  <a:extLst>
                    <a:ext uri="{9D8B030D-6E8A-4147-A177-3AD203B41FA5}">
                      <a16:colId xmlns:a16="http://schemas.microsoft.com/office/drawing/2014/main" val="2991400734"/>
                    </a:ext>
                  </a:extLst>
                </a:gridCol>
                <a:gridCol w="743712">
                  <a:extLst>
                    <a:ext uri="{9D8B030D-6E8A-4147-A177-3AD203B41FA5}">
                      <a16:colId xmlns:a16="http://schemas.microsoft.com/office/drawing/2014/main" val="2879700009"/>
                    </a:ext>
                  </a:extLst>
                </a:gridCol>
                <a:gridCol w="719328">
                  <a:extLst>
                    <a:ext uri="{9D8B030D-6E8A-4147-A177-3AD203B41FA5}">
                      <a16:colId xmlns:a16="http://schemas.microsoft.com/office/drawing/2014/main" val="1950844073"/>
                    </a:ext>
                  </a:extLst>
                </a:gridCol>
                <a:gridCol w="789238">
                  <a:extLst>
                    <a:ext uri="{9D8B030D-6E8A-4147-A177-3AD203B41FA5}">
                      <a16:colId xmlns:a16="http://schemas.microsoft.com/office/drawing/2014/main" val="1959181120"/>
                    </a:ext>
                  </a:extLst>
                </a:gridCol>
                <a:gridCol w="711859">
                  <a:extLst>
                    <a:ext uri="{9D8B030D-6E8A-4147-A177-3AD203B41FA5}">
                      <a16:colId xmlns:a16="http://schemas.microsoft.com/office/drawing/2014/main" val="4077832937"/>
                    </a:ext>
                  </a:extLst>
                </a:gridCol>
                <a:gridCol w="770651">
                  <a:extLst>
                    <a:ext uri="{9D8B030D-6E8A-4147-A177-3AD203B41FA5}">
                      <a16:colId xmlns:a16="http://schemas.microsoft.com/office/drawing/2014/main" val="3650752415"/>
                    </a:ext>
                  </a:extLst>
                </a:gridCol>
                <a:gridCol w="807992">
                  <a:extLst>
                    <a:ext uri="{9D8B030D-6E8A-4147-A177-3AD203B41FA5}">
                      <a16:colId xmlns:a16="http://schemas.microsoft.com/office/drawing/2014/main" val="3490738892"/>
                    </a:ext>
                  </a:extLst>
                </a:gridCol>
                <a:gridCol w="601424">
                  <a:extLst>
                    <a:ext uri="{9D8B030D-6E8A-4147-A177-3AD203B41FA5}">
                      <a16:colId xmlns:a16="http://schemas.microsoft.com/office/drawing/2014/main" val="3211646710"/>
                    </a:ext>
                  </a:extLst>
                </a:gridCol>
                <a:gridCol w="711859">
                  <a:extLst>
                    <a:ext uri="{9D8B030D-6E8A-4147-A177-3AD203B41FA5}">
                      <a16:colId xmlns:a16="http://schemas.microsoft.com/office/drawing/2014/main" val="4234970383"/>
                    </a:ext>
                  </a:extLst>
                </a:gridCol>
                <a:gridCol w="770651">
                  <a:extLst>
                    <a:ext uri="{9D8B030D-6E8A-4147-A177-3AD203B41FA5}">
                      <a16:colId xmlns:a16="http://schemas.microsoft.com/office/drawing/2014/main" val="2804436783"/>
                    </a:ext>
                  </a:extLst>
                </a:gridCol>
                <a:gridCol w="807992">
                  <a:extLst>
                    <a:ext uri="{9D8B030D-6E8A-4147-A177-3AD203B41FA5}">
                      <a16:colId xmlns:a16="http://schemas.microsoft.com/office/drawing/2014/main" val="3300180059"/>
                    </a:ext>
                  </a:extLst>
                </a:gridCol>
                <a:gridCol w="601424">
                  <a:extLst>
                    <a:ext uri="{9D8B030D-6E8A-4147-A177-3AD203B41FA5}">
                      <a16:colId xmlns:a16="http://schemas.microsoft.com/office/drawing/2014/main" val="2413820002"/>
                    </a:ext>
                  </a:extLst>
                </a:gridCol>
                <a:gridCol w="711859">
                  <a:extLst>
                    <a:ext uri="{9D8B030D-6E8A-4147-A177-3AD203B41FA5}">
                      <a16:colId xmlns:a16="http://schemas.microsoft.com/office/drawing/2014/main" val="2273849750"/>
                    </a:ext>
                  </a:extLst>
                </a:gridCol>
                <a:gridCol w="770651">
                  <a:extLst>
                    <a:ext uri="{9D8B030D-6E8A-4147-A177-3AD203B41FA5}">
                      <a16:colId xmlns:a16="http://schemas.microsoft.com/office/drawing/2014/main" val="1948302050"/>
                    </a:ext>
                  </a:extLst>
                </a:gridCol>
                <a:gridCol w="807992">
                  <a:extLst>
                    <a:ext uri="{9D8B030D-6E8A-4147-A177-3AD203B41FA5}">
                      <a16:colId xmlns:a16="http://schemas.microsoft.com/office/drawing/2014/main" val="3687055339"/>
                    </a:ext>
                  </a:extLst>
                </a:gridCol>
              </a:tblGrid>
              <a:tr h="3370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B050"/>
                          </a:solidFill>
                          <a:effectLst/>
                        </a:rPr>
                        <a:t>El Niño</a:t>
                      </a:r>
                      <a:endParaRPr lang="en-US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Concurrent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Following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70C0"/>
                          </a:solidFill>
                          <a:effectLst/>
                        </a:rPr>
                        <a:t>El Niño</a:t>
                      </a:r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Concurrent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Following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</a:rPr>
                        <a:t>El Niño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Concurrent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Following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C00000"/>
                          </a:solidFill>
                          <a:effectLst/>
                        </a:rPr>
                        <a:t>El Niño</a:t>
                      </a:r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Concurrent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Following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3819937"/>
                  </a:ext>
                </a:extLst>
              </a:tr>
              <a:tr h="5058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B050"/>
                          </a:solidFill>
                          <a:effectLst/>
                        </a:rPr>
                        <a:t>Weak</a:t>
                      </a:r>
                      <a:endParaRPr lang="en-US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Drought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Epidemic (W)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Epidemic (W)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70C0"/>
                          </a:solidFill>
                          <a:effectLst/>
                        </a:rPr>
                        <a:t>Moderate</a:t>
                      </a:r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Drought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Epidemic (W)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Epidemic (W)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</a:rPr>
                        <a:t>Strong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Drought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Epidemic (W)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Epidemic (W)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C00000"/>
                          </a:solidFill>
                          <a:effectLst/>
                        </a:rPr>
                        <a:t>Very Strong</a:t>
                      </a:r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Severe Drought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Epidemic (W)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Epidemic (W)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92391231"/>
                  </a:ext>
                </a:extLst>
              </a:tr>
              <a:tr h="3370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B050"/>
                          </a:solidFill>
                          <a:effectLst/>
                        </a:rPr>
                        <a:t>1952-53</a:t>
                      </a:r>
                      <a:endParaRPr lang="en-US" sz="120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70C0"/>
                          </a:solidFill>
                          <a:effectLst/>
                        </a:rPr>
                        <a:t>1951-52</a:t>
                      </a:r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</a:rPr>
                        <a:t>1957-58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C00000"/>
                          </a:solidFill>
                          <a:effectLst/>
                        </a:rPr>
                        <a:t>1982-83</a:t>
                      </a:r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216796"/>
                  </a:ext>
                </a:extLst>
              </a:tr>
              <a:tr h="3370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B050"/>
                          </a:solidFill>
                          <a:effectLst/>
                        </a:rPr>
                        <a:t>1953-54</a:t>
                      </a:r>
                      <a:endParaRPr lang="en-US" sz="120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70C0"/>
                          </a:solidFill>
                          <a:effectLst/>
                        </a:rPr>
                        <a:t>1963-64</a:t>
                      </a:r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FF0000"/>
                          </a:solidFill>
                          <a:effectLst/>
                        </a:rPr>
                        <a:t>1965-66</a:t>
                      </a:r>
                      <a:endParaRPr lang="en-US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C00000"/>
                          </a:solidFill>
                          <a:effectLst/>
                        </a:rPr>
                        <a:t>1997-98</a:t>
                      </a:r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67799810"/>
                  </a:ext>
                </a:extLst>
              </a:tr>
              <a:tr h="3370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B050"/>
                          </a:solidFill>
                          <a:effectLst/>
                        </a:rPr>
                        <a:t>1958-59</a:t>
                      </a:r>
                      <a:endParaRPr lang="en-US" sz="120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70C0"/>
                          </a:solidFill>
                          <a:effectLst/>
                        </a:rPr>
                        <a:t>1968-69</a:t>
                      </a:r>
                      <a:endParaRPr lang="en-US" sz="120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</a:rPr>
                        <a:t>1972-73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C00000"/>
                          </a:solidFill>
                          <a:effectLst/>
                        </a:rPr>
                        <a:t>2015-16</a:t>
                      </a:r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N/A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8459467"/>
                  </a:ext>
                </a:extLst>
              </a:tr>
              <a:tr h="3370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B050"/>
                          </a:solidFill>
                          <a:effectLst/>
                        </a:rPr>
                        <a:t>1969-70</a:t>
                      </a:r>
                      <a:endParaRPr lang="en-US" sz="120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70C0"/>
                          </a:solidFill>
                          <a:effectLst/>
                        </a:rPr>
                        <a:t>1986-87</a:t>
                      </a:r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</a:rPr>
                        <a:t>1987-88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1882257"/>
                  </a:ext>
                </a:extLst>
              </a:tr>
              <a:tr h="260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B050"/>
                          </a:solidFill>
                          <a:effectLst/>
                        </a:rPr>
                        <a:t>1976-77</a:t>
                      </a:r>
                      <a:endParaRPr lang="en-US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70C0"/>
                          </a:solidFill>
                          <a:effectLst/>
                        </a:rPr>
                        <a:t>1994-95</a:t>
                      </a:r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X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</a:rPr>
                        <a:t>1991-92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46925359"/>
                  </a:ext>
                </a:extLst>
              </a:tr>
              <a:tr h="260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B050"/>
                          </a:solidFill>
                          <a:effectLst/>
                        </a:rPr>
                        <a:t>1977-78</a:t>
                      </a:r>
                      <a:endParaRPr lang="en-US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70C0"/>
                          </a:solidFill>
                          <a:effectLst/>
                        </a:rPr>
                        <a:t>2002-03</a:t>
                      </a:r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6362134"/>
                  </a:ext>
                </a:extLst>
              </a:tr>
              <a:tr h="260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B050"/>
                          </a:solidFill>
                          <a:effectLst/>
                        </a:rPr>
                        <a:t>1979-80</a:t>
                      </a:r>
                      <a:endParaRPr lang="en-US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70C0"/>
                          </a:solidFill>
                          <a:effectLst/>
                        </a:rPr>
                        <a:t>2009-10</a:t>
                      </a:r>
                      <a:endParaRPr lang="en-US" sz="120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4684383"/>
                  </a:ext>
                </a:extLst>
              </a:tr>
              <a:tr h="260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B050"/>
                          </a:solidFill>
                          <a:effectLst/>
                        </a:rPr>
                        <a:t>2004-05</a:t>
                      </a:r>
                      <a:endParaRPr lang="en-US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6524193"/>
                  </a:ext>
                </a:extLst>
              </a:tr>
              <a:tr h="260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B050"/>
                          </a:solidFill>
                          <a:effectLst/>
                        </a:rPr>
                        <a:t>2006-07</a:t>
                      </a:r>
                      <a:endParaRPr lang="en-US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70344606"/>
                  </a:ext>
                </a:extLst>
              </a:tr>
              <a:tr h="260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B050"/>
                          </a:solidFill>
                          <a:effectLst/>
                        </a:rPr>
                        <a:t>2014-15</a:t>
                      </a:r>
                      <a:endParaRPr lang="en-US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23154646"/>
                  </a:ext>
                </a:extLst>
              </a:tr>
              <a:tr h="260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B050"/>
                          </a:solidFill>
                          <a:effectLst/>
                        </a:rPr>
                        <a:t>2018-19</a:t>
                      </a:r>
                      <a:endParaRPr lang="en-US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2265197"/>
                  </a:ext>
                </a:extLst>
              </a:tr>
              <a:tr h="168257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5293927"/>
                  </a:ext>
                </a:extLst>
              </a:tr>
              <a:tr h="1682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B050"/>
                          </a:solidFill>
                          <a:effectLst/>
                        </a:rPr>
                        <a:t>11</a:t>
                      </a:r>
                      <a:endParaRPr lang="en-US" sz="12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70C0"/>
                          </a:solidFill>
                          <a:effectLst/>
                        </a:rPr>
                        <a:t>7</a:t>
                      </a:r>
                      <a:endParaRPr lang="en-US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C00000"/>
                          </a:solidFill>
                          <a:effectLst/>
                        </a:rPr>
                        <a:t>3</a:t>
                      </a:r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18" marR="5861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5172655"/>
                  </a:ext>
                </a:extLst>
              </a:tr>
            </a:tbl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6F83EDB-E865-8976-4E73-02A9A5DFB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947" y="1084845"/>
            <a:ext cx="10515600" cy="4351338"/>
          </a:xfrm>
        </p:spPr>
        <p:txBody>
          <a:bodyPr/>
          <a:lstStyle/>
          <a:p>
            <a:r>
              <a:rPr lang="en-US" dirty="0"/>
              <a:t>Timing of malaria epidemics and El Niño</a:t>
            </a:r>
          </a:p>
        </p:txBody>
      </p:sp>
    </p:spTree>
    <p:extLst>
      <p:ext uri="{BB962C8B-B14F-4D97-AF65-F5344CB8AC3E}">
        <p14:creationId xmlns:p14="http://schemas.microsoft.com/office/powerpoint/2010/main" val="54908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9C579-7CB4-99D9-04A7-8235EAA9F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993"/>
            <a:ext cx="10515600" cy="798657"/>
          </a:xfrm>
        </p:spPr>
        <p:txBody>
          <a:bodyPr/>
          <a:lstStyle/>
          <a:p>
            <a:r>
              <a:rPr lang="en-US" dirty="0"/>
              <a:t>Climate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458CE-84AF-2B82-20BC-55D77DE3F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322" y="960934"/>
            <a:ext cx="5745678" cy="204715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El Niño is a global driver of climate variability</a:t>
            </a:r>
          </a:p>
          <a:p>
            <a:r>
              <a:rPr lang="en-US" dirty="0"/>
              <a:t>Indian Ocean Dipole (IOD) also has a regional impact</a:t>
            </a:r>
          </a:p>
          <a:p>
            <a:r>
              <a:rPr lang="en-US" dirty="0"/>
              <a:t>Tropical Atlantic (Gulf of Guinea) is an moisture source for NW Ethiopia</a:t>
            </a:r>
          </a:p>
          <a:p>
            <a:r>
              <a:rPr lang="en-US" dirty="0"/>
              <a:t>3 category Gerrity Skill Score analysis</a:t>
            </a:r>
          </a:p>
          <a:p>
            <a:endParaRPr lang="en-US" dirty="0"/>
          </a:p>
        </p:txBody>
      </p:sp>
      <p:pic>
        <p:nvPicPr>
          <p:cNvPr id="2050" name="Picture 2" descr="El Niño and Rainfall">
            <a:hlinkClick r:id="rId2"/>
            <a:extLst>
              <a:ext uri="{FF2B5EF4-FFF2-40B4-BE49-F238E27FC236}">
                <a16:creationId xmlns:a16="http://schemas.microsoft.com/office/drawing/2014/main" id="{785CFADE-3C27-F6B6-CFA0-DB26FDF53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163" y="91993"/>
            <a:ext cx="5289591" cy="362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253FC2-C159-F407-9536-9FE9DF0A8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30" y="4275130"/>
            <a:ext cx="3483524" cy="23204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820A47-E5C6-9942-F29C-F95CEB0F10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953" y="4857187"/>
            <a:ext cx="5781676" cy="1893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67B47A-1150-164E-654B-C617AD4A1F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953" y="3008091"/>
            <a:ext cx="5312156" cy="173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81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2C781-2484-CD74-C069-1B8210C76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851" y="1042953"/>
            <a:ext cx="6395977" cy="359211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Suitability for malaria</a:t>
            </a:r>
          </a:p>
          <a:p>
            <a:pPr lvl="1"/>
            <a:r>
              <a:rPr lang="en-US" dirty="0"/>
              <a:t>Warm (18-32 C), wet/humid conditions </a:t>
            </a:r>
          </a:p>
          <a:p>
            <a:r>
              <a:rPr lang="en-US" dirty="0"/>
              <a:t>Rainfall seasonality</a:t>
            </a:r>
          </a:p>
          <a:p>
            <a:pPr lvl="1"/>
            <a:r>
              <a:rPr lang="en-US" dirty="0" err="1"/>
              <a:t>Kiremt</a:t>
            </a:r>
            <a:r>
              <a:rPr lang="en-US" dirty="0"/>
              <a:t> (JJAS) (north and center)</a:t>
            </a:r>
          </a:p>
          <a:p>
            <a:pPr lvl="1"/>
            <a:r>
              <a:rPr lang="en-US" dirty="0"/>
              <a:t>Bimodal region (Southeast)</a:t>
            </a:r>
          </a:p>
          <a:p>
            <a:r>
              <a:rPr lang="en-US" dirty="0"/>
              <a:t>Epidemic seasonality</a:t>
            </a:r>
          </a:p>
          <a:p>
            <a:pPr lvl="1"/>
            <a:r>
              <a:rPr lang="en-US" dirty="0"/>
              <a:t>During or shortly after rainy season (OND) </a:t>
            </a:r>
          </a:p>
          <a:p>
            <a:r>
              <a:rPr lang="en-US" dirty="0"/>
              <a:t>Limitations on malaria risk</a:t>
            </a:r>
          </a:p>
          <a:p>
            <a:pPr lvl="1"/>
            <a:r>
              <a:rPr lang="en-US" dirty="0"/>
              <a:t>Lowlands: Rainfall/humidity</a:t>
            </a:r>
          </a:p>
          <a:p>
            <a:pPr lvl="1"/>
            <a:r>
              <a:rPr lang="en-US" dirty="0"/>
              <a:t>Highlands: temperature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3EDD51-2A31-0A09-5996-6E7A142C3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68" y="4912242"/>
            <a:ext cx="2782717" cy="184355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8B4622AD-2891-1794-7652-17BA2E008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2" y="-27907"/>
            <a:ext cx="10963656" cy="793688"/>
          </a:xfrm>
        </p:spPr>
        <p:txBody>
          <a:bodyPr>
            <a:normAutofit/>
          </a:bodyPr>
          <a:lstStyle/>
          <a:p>
            <a:r>
              <a:rPr lang="en-US" sz="3600" dirty="0"/>
              <a:t>Seasonality and Geography of Ethiopian Malaria Epidemics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A036C-B904-DA6C-0C4B-31801FF3D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838" y="4776382"/>
            <a:ext cx="2221043" cy="19924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416D14-C009-3041-E66B-7C4E5AEB2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8355" y="1150005"/>
            <a:ext cx="3021781" cy="24821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3ABDD6-E7CE-20B0-26EF-48507BFE8F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355" y="4016407"/>
            <a:ext cx="3021781" cy="24821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7AAF16-4526-FA12-4411-BAC242EA3175}"/>
              </a:ext>
            </a:extLst>
          </p:cNvPr>
          <p:cNvSpPr txBox="1"/>
          <p:nvPr/>
        </p:nvSpPr>
        <p:spPr>
          <a:xfrm>
            <a:off x="8331616" y="6462108"/>
            <a:ext cx="2575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August climatic suitability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98B915-2AD6-4C63-62DB-CB4930A4DBD1}"/>
              </a:ext>
            </a:extLst>
          </p:cNvPr>
          <p:cNvSpPr txBox="1"/>
          <p:nvPr/>
        </p:nvSpPr>
        <p:spPr>
          <a:xfrm>
            <a:off x="8540648" y="3613944"/>
            <a:ext cx="2366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April climatic suitability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802A66-936B-BAC3-0149-27B5789AFF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3449" y="763528"/>
            <a:ext cx="39497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76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6814D-B382-5E0B-3EA1-4974EE6D1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429" y="0"/>
            <a:ext cx="10515600" cy="68217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Ethiopia climate </a:t>
            </a:r>
            <a:r>
              <a:rPr lang="en-US" dirty="0" err="1"/>
              <a:t>maproom</a:t>
            </a:r>
            <a:r>
              <a:rPr lang="en-US" dirty="0"/>
              <a:t> pages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58D99-1D76-6EA7-3F07-E689658895EF}"/>
              </a:ext>
            </a:extLst>
          </p:cNvPr>
          <p:cNvSpPr txBox="1"/>
          <p:nvPr/>
        </p:nvSpPr>
        <p:spPr>
          <a:xfrm>
            <a:off x="4257740" y="682171"/>
            <a:ext cx="3676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http://213.55.84.78:8082/maproom/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B0E51E-D8CA-7A77-4AED-8C6BDC53D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56" y="1401848"/>
            <a:ext cx="5981986" cy="41413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5EEF70-4618-0151-E0CC-90F80BFF5A1F}"/>
              </a:ext>
            </a:extLst>
          </p:cNvPr>
          <p:cNvSpPr txBox="1"/>
          <p:nvPr/>
        </p:nvSpPr>
        <p:spPr>
          <a:xfrm>
            <a:off x="2250367" y="1031177"/>
            <a:ext cx="2173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General landing page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B61854B-AF88-791F-54B6-D6A3DDB3F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43" y="5543223"/>
            <a:ext cx="5981986" cy="46404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Climate landing page</a:t>
            </a:r>
          </a:p>
          <a:p>
            <a:r>
              <a:rPr lang="en-US" sz="2000" dirty="0"/>
              <a:t>Daily; Monthly; Seasonal; Trend analysis; Extremes; ENSO and IOD conditional analysis; Monitoring; SPI; Seasonal MME forecast</a:t>
            </a:r>
          </a:p>
          <a:p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015D9EE-7524-843D-18EC-8C63C39A4813}"/>
              </a:ext>
            </a:extLst>
          </p:cNvPr>
          <p:cNvSpPr txBox="1">
            <a:spLocks/>
          </p:cNvSpPr>
          <p:nvPr/>
        </p:nvSpPr>
        <p:spPr>
          <a:xfrm>
            <a:off x="6328229" y="1051503"/>
            <a:ext cx="5981986" cy="4640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Climate and Health landing page</a:t>
            </a:r>
          </a:p>
          <a:p>
            <a:r>
              <a:rPr lang="en-US" sz="2000" dirty="0"/>
              <a:t>Seasonal climatic suitability for malaria; temperature, RH and rainfall thresholds and WASP index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BEEBDC-ED27-BE4B-E541-FDC70370A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2044" y="2085115"/>
            <a:ext cx="5545500" cy="26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12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6935F-7985-872A-3A70-98BB5CBEE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838" y="-33429"/>
            <a:ext cx="10515600" cy="989649"/>
          </a:xfrm>
        </p:spPr>
        <p:txBody>
          <a:bodyPr/>
          <a:lstStyle/>
          <a:p>
            <a:r>
              <a:rPr lang="en-US" dirty="0"/>
              <a:t>Seasonal climate conditioned on ENSO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19D5A-21B2-EC7D-D041-9557107C9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453" y="1588298"/>
            <a:ext cx="7977511" cy="161124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International Research Institute for Climate and Society (IRI) Ethiopian Meteorological Institute (EMI) partnership</a:t>
            </a:r>
          </a:p>
          <a:p>
            <a:r>
              <a:rPr lang="en-US" dirty="0"/>
              <a:t>Enhancing National Climate Services (ENACTS) data</a:t>
            </a:r>
          </a:p>
          <a:p>
            <a:pPr lvl="1"/>
            <a:r>
              <a:rPr lang="en-US" dirty="0"/>
              <a:t>high resolution merged  satellite/station data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78B6AA-7187-4BB4-27DF-19674387A87C}"/>
              </a:ext>
            </a:extLst>
          </p:cNvPr>
          <p:cNvSpPr txBox="1"/>
          <p:nvPr/>
        </p:nvSpPr>
        <p:spPr>
          <a:xfrm>
            <a:off x="702787" y="6375091"/>
            <a:ext cx="2246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Tercile Dry El Nino JAS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AE8BF7-38D8-BD02-74CB-66172F932701}"/>
              </a:ext>
            </a:extLst>
          </p:cNvPr>
          <p:cNvSpPr txBox="1"/>
          <p:nvPr/>
        </p:nvSpPr>
        <p:spPr>
          <a:xfrm>
            <a:off x="3961227" y="6439631"/>
            <a:ext cx="2261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Tercile Hot El Nino JAS</a:t>
            </a:r>
          </a:p>
        </p:txBody>
      </p:sp>
      <p:pic>
        <p:nvPicPr>
          <p:cNvPr id="8" name="image5.png" descr="Graphical user interface&#10;&#10;Description automatically generated">
            <a:extLst>
              <a:ext uri="{FF2B5EF4-FFF2-40B4-BE49-F238E27FC236}">
                <a16:creationId xmlns:a16="http://schemas.microsoft.com/office/drawing/2014/main" id="{B02F7204-187B-0926-29C6-380C9586C918}"/>
              </a:ext>
            </a:extLst>
          </p:cNvPr>
          <p:cNvPicPr/>
          <p:nvPr/>
        </p:nvPicPr>
        <p:blipFill>
          <a:blip r:embed="rId2"/>
          <a:srcRect l="19406" t="63147" r="51799" b="30845"/>
          <a:stretch>
            <a:fillRect/>
          </a:stretch>
        </p:blipFill>
        <p:spPr>
          <a:xfrm>
            <a:off x="6178509" y="995966"/>
            <a:ext cx="5295900" cy="396240"/>
          </a:xfrm>
          <a:prstGeom prst="rect">
            <a:avLst/>
          </a:prstGeom>
          <a:ln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9D4089-9536-207C-4FF1-DC32AF615CA2}"/>
              </a:ext>
            </a:extLst>
          </p:cNvPr>
          <p:cNvSpPr txBox="1"/>
          <p:nvPr/>
        </p:nvSpPr>
        <p:spPr>
          <a:xfrm>
            <a:off x="2916913" y="628632"/>
            <a:ext cx="5872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http://213.55.84.78:8082/maproom/Climatology/index.html</a:t>
            </a:r>
            <a:r>
              <a:rPr lang="en-US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6662D2-83F3-CC15-5E4E-48AE7348A79D}"/>
              </a:ext>
            </a:extLst>
          </p:cNvPr>
          <p:cNvSpPr txBox="1"/>
          <p:nvPr/>
        </p:nvSpPr>
        <p:spPr>
          <a:xfrm>
            <a:off x="8365964" y="6506060"/>
            <a:ext cx="2441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Tercile Wet El Nino OND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29E5EF-AB0C-CE0D-8584-2DA6774AD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621" y="4041466"/>
            <a:ext cx="3009232" cy="23336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2ACBB7-1455-C832-BE7C-65BD80AE5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381" y="4056539"/>
            <a:ext cx="2942599" cy="2501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1DB16F7-D93C-0D9C-537C-A9EDB34F09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3516" y="4041466"/>
            <a:ext cx="2996895" cy="2333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794A8B-5026-C41E-4747-7A87131C2F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9380" y="1265606"/>
            <a:ext cx="2942599" cy="25331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E27E01-FEEA-BC33-30EC-9239727EB280}"/>
              </a:ext>
            </a:extLst>
          </p:cNvPr>
          <p:cNvSpPr txBox="1"/>
          <p:nvPr/>
        </p:nvSpPr>
        <p:spPr>
          <a:xfrm>
            <a:off x="8643806" y="3715889"/>
            <a:ext cx="2338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Tercile Wet La Nina JAS</a:t>
            </a:r>
          </a:p>
        </p:txBody>
      </p:sp>
    </p:spTree>
    <p:extLst>
      <p:ext uri="{BB962C8B-B14F-4D97-AF65-F5344CB8AC3E}">
        <p14:creationId xmlns:p14="http://schemas.microsoft.com/office/powerpoint/2010/main" val="2920047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9A701-DFC4-DF0E-E1EE-26EAD475D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Amhara specific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48253-A575-5DA5-982C-E8861F1E6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860" y="1019843"/>
            <a:ext cx="9470164" cy="5647175"/>
          </a:xfrm>
        </p:spPr>
        <p:txBody>
          <a:bodyPr/>
          <a:lstStyle/>
          <a:p>
            <a:r>
              <a:rPr lang="en-US" dirty="0"/>
              <a:t>Amhara chosen as a focus because of documentation </a:t>
            </a:r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550D4AC-74AD-CCC6-F787-7BACD6F72B61}"/>
              </a:ext>
            </a:extLst>
          </p:cNvPr>
          <p:cNvGrpSpPr/>
          <p:nvPr/>
        </p:nvGrpSpPr>
        <p:grpSpPr>
          <a:xfrm>
            <a:off x="341376" y="1792224"/>
            <a:ext cx="5913119" cy="3755136"/>
            <a:chOff x="0" y="0"/>
            <a:chExt cx="5028925" cy="3073400"/>
          </a:xfrm>
        </p:grpSpPr>
        <p:pic>
          <p:nvPicPr>
            <p:cNvPr id="5" name="image5.png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5DA27562-04C0-C2DE-62CF-ADB2EB3FEC3F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21"/>
            <a:stretch/>
          </p:blipFill>
          <p:spPr bwMode="auto">
            <a:xfrm>
              <a:off x="55605" y="0"/>
              <a:ext cx="4973320" cy="30734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220561C-CB03-5379-F86C-9F2F42C90250}"/>
                </a:ext>
              </a:extLst>
            </p:cNvPr>
            <p:cNvSpPr/>
            <p:nvPr/>
          </p:nvSpPr>
          <p:spPr>
            <a:xfrm>
              <a:off x="0" y="2224217"/>
              <a:ext cx="2007973" cy="846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pic>
        <p:nvPicPr>
          <p:cNvPr id="7" name="image6.png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85267A5-F4AB-2804-3C5A-C341D30EED3C}"/>
              </a:ext>
            </a:extLst>
          </p:cNvPr>
          <p:cNvPicPr/>
          <p:nvPr/>
        </p:nvPicPr>
        <p:blipFill rotWithShape="1">
          <a:blip r:embed="rId3"/>
          <a:srcRect l="16321" b="6621"/>
          <a:stretch/>
        </p:blipFill>
        <p:spPr bwMode="auto">
          <a:xfrm>
            <a:off x="6532908" y="1792225"/>
            <a:ext cx="5524979" cy="35215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D0AF7D-A536-C740-94EA-8AE93F2D31C1}"/>
              </a:ext>
            </a:extLst>
          </p:cNvPr>
          <p:cNvSpPr txBox="1"/>
          <p:nvPr/>
        </p:nvSpPr>
        <p:spPr>
          <a:xfrm>
            <a:off x="2796910" y="5468825"/>
            <a:ext cx="3035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Amhara Tercile Dry El Nino JAS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8627F1-6F4C-4131-3477-4473589C8EDC}"/>
              </a:ext>
            </a:extLst>
          </p:cNvPr>
          <p:cNvSpPr txBox="1"/>
          <p:nvPr/>
        </p:nvSpPr>
        <p:spPr>
          <a:xfrm>
            <a:off x="8513885" y="5359340"/>
            <a:ext cx="3593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Amhara Tercile Hot </a:t>
            </a:r>
            <a:r>
              <a:rPr lang="en-US" dirty="0" err="1"/>
              <a:t>Tmax</a:t>
            </a:r>
            <a:r>
              <a:rPr lang="en-US" dirty="0"/>
              <a:t> El Nino JAS</a:t>
            </a:r>
          </a:p>
        </p:txBody>
      </p:sp>
    </p:spTree>
    <p:extLst>
      <p:ext uri="{BB962C8B-B14F-4D97-AF65-F5344CB8AC3E}">
        <p14:creationId xmlns:p14="http://schemas.microsoft.com/office/powerpoint/2010/main" val="3099242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4EFDB-3DB6-DA85-3F69-6778FD2FC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689" y="365125"/>
            <a:ext cx="10937111" cy="1325563"/>
          </a:xfrm>
        </p:spPr>
        <p:txBody>
          <a:bodyPr/>
          <a:lstStyle/>
          <a:p>
            <a:r>
              <a:rPr lang="en-US" dirty="0"/>
              <a:t>Pearson correlations between climate variables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8D6AEB3-9274-2247-641C-EF97430EBC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4059831"/>
              </p:ext>
            </p:extLst>
          </p:nvPr>
        </p:nvGraphicFramePr>
        <p:xfrm>
          <a:off x="416690" y="1690688"/>
          <a:ext cx="10937111" cy="4588191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2027481">
                  <a:extLst>
                    <a:ext uri="{9D8B030D-6E8A-4147-A177-3AD203B41FA5}">
                      <a16:colId xmlns:a16="http://schemas.microsoft.com/office/drawing/2014/main" val="3341290243"/>
                    </a:ext>
                  </a:extLst>
                </a:gridCol>
                <a:gridCol w="1065938">
                  <a:extLst>
                    <a:ext uri="{9D8B030D-6E8A-4147-A177-3AD203B41FA5}">
                      <a16:colId xmlns:a16="http://schemas.microsoft.com/office/drawing/2014/main" val="95308346"/>
                    </a:ext>
                  </a:extLst>
                </a:gridCol>
                <a:gridCol w="1034332">
                  <a:extLst>
                    <a:ext uri="{9D8B030D-6E8A-4147-A177-3AD203B41FA5}">
                      <a16:colId xmlns:a16="http://schemas.microsoft.com/office/drawing/2014/main" val="2636477486"/>
                    </a:ext>
                  </a:extLst>
                </a:gridCol>
                <a:gridCol w="948139">
                  <a:extLst>
                    <a:ext uri="{9D8B030D-6E8A-4147-A177-3AD203B41FA5}">
                      <a16:colId xmlns:a16="http://schemas.microsoft.com/office/drawing/2014/main" val="926197991"/>
                    </a:ext>
                  </a:extLst>
                </a:gridCol>
                <a:gridCol w="1379111">
                  <a:extLst>
                    <a:ext uri="{9D8B030D-6E8A-4147-A177-3AD203B41FA5}">
                      <a16:colId xmlns:a16="http://schemas.microsoft.com/office/drawing/2014/main" val="3814441637"/>
                    </a:ext>
                  </a:extLst>
                </a:gridCol>
                <a:gridCol w="1379111">
                  <a:extLst>
                    <a:ext uri="{9D8B030D-6E8A-4147-A177-3AD203B41FA5}">
                      <a16:colId xmlns:a16="http://schemas.microsoft.com/office/drawing/2014/main" val="869637389"/>
                    </a:ext>
                  </a:extLst>
                </a:gridCol>
                <a:gridCol w="1379111">
                  <a:extLst>
                    <a:ext uri="{9D8B030D-6E8A-4147-A177-3AD203B41FA5}">
                      <a16:colId xmlns:a16="http://schemas.microsoft.com/office/drawing/2014/main" val="835397393"/>
                    </a:ext>
                  </a:extLst>
                </a:gridCol>
                <a:gridCol w="1723888">
                  <a:extLst>
                    <a:ext uri="{9D8B030D-6E8A-4147-A177-3AD203B41FA5}">
                      <a16:colId xmlns:a16="http://schemas.microsoft.com/office/drawing/2014/main" val="2582745497"/>
                    </a:ext>
                  </a:extLst>
                </a:gridCol>
              </a:tblGrid>
              <a:tr h="8150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Climate Variables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JAS NINO3.4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MAM NINO3.4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JAS IOD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JAS Tropical Atlantic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JAS Amhara rainfall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JAS Amhara Tmax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JAS Amhara Tmin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457836"/>
                  </a:ext>
                </a:extLst>
              </a:tr>
              <a:tr h="49327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JAS NINO3.4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0.217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0.379*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-0.362*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-0.582**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0.287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0.124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1116690"/>
                  </a:ext>
                </a:extLst>
              </a:tr>
              <a:tr h="49327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MAM NINO3.4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-0.358*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-0.357*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-0.229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-0.222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0.382*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5513968"/>
                  </a:ext>
                </a:extLst>
              </a:tr>
              <a:tr h="49327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JAS IOD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0.167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0.029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0.041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-0.189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8359586"/>
                  </a:ext>
                </a:extLst>
              </a:tr>
              <a:tr h="8134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JAS Tropical Atlantic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0.383*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0.039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0.260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156330"/>
                  </a:ext>
                </a:extLst>
              </a:tr>
              <a:tr h="49327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JAS Amhara rainfall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-0.369*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-0.177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8895629"/>
                  </a:ext>
                </a:extLst>
              </a:tr>
              <a:tr h="49327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JAS Amhara Tmax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-0.004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1862477"/>
                  </a:ext>
                </a:extLst>
              </a:tr>
              <a:tr h="49327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JAS Amhara Tmin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91547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4ED4C06-348B-2D70-23C6-35A1A172A879}"/>
              </a:ext>
            </a:extLst>
          </p:cNvPr>
          <p:cNvSpPr txBox="1"/>
          <p:nvPr/>
        </p:nvSpPr>
        <p:spPr>
          <a:xfrm>
            <a:off x="4710433" y="6479209"/>
            <a:ext cx="3694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indicates p&lt;0.1, ** indicates p&lt;0.05</a:t>
            </a:r>
          </a:p>
        </p:txBody>
      </p:sp>
    </p:spTree>
    <p:extLst>
      <p:ext uri="{BB962C8B-B14F-4D97-AF65-F5344CB8AC3E}">
        <p14:creationId xmlns:p14="http://schemas.microsoft.com/office/powerpoint/2010/main" val="420822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4EFDB-3DB6-DA85-3F69-6778FD2FC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251"/>
            <a:ext cx="10515600" cy="66580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Analysis of climate data and Amhara epidemics 1991-2014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3C06E-C426-A654-F24E-9625396DE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41" y="706057"/>
            <a:ext cx="4884517" cy="4765876"/>
          </a:xfrm>
        </p:spPr>
        <p:txBody>
          <a:bodyPr>
            <a:normAutofit/>
          </a:bodyPr>
          <a:lstStyle/>
          <a:p>
            <a:r>
              <a:rPr lang="en-US" dirty="0"/>
              <a:t>Epidemic data limitations prior to 1990</a:t>
            </a:r>
          </a:p>
          <a:p>
            <a:r>
              <a:rPr lang="en-US" dirty="0"/>
              <a:t>Epidemic classification: </a:t>
            </a:r>
          </a:p>
          <a:p>
            <a:pPr lvl="1"/>
            <a:r>
              <a:rPr lang="en-US" dirty="0"/>
              <a:t>none (0), </a:t>
            </a:r>
          </a:p>
          <a:p>
            <a:pPr lvl="1"/>
            <a:r>
              <a:rPr lang="en-US" dirty="0"/>
              <a:t>localized (1) </a:t>
            </a:r>
          </a:p>
          <a:p>
            <a:pPr lvl="1"/>
            <a:r>
              <a:rPr lang="en-US" dirty="0"/>
              <a:t>widespread (2)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5DFF4A2-D0F4-C3B5-65CF-AC6796AC06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9739149"/>
              </p:ext>
            </p:extLst>
          </p:nvPr>
        </p:nvGraphicFramePr>
        <p:xfrm>
          <a:off x="5833641" y="872825"/>
          <a:ext cx="6057418" cy="3021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61FCBC7-079F-F93C-7C1A-B0DF0E6F45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1628688"/>
              </p:ext>
            </p:extLst>
          </p:nvPr>
        </p:nvGraphicFramePr>
        <p:xfrm>
          <a:off x="5833641" y="3796496"/>
          <a:ext cx="6110950" cy="3021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4BDD8D51-355E-B587-4D3B-A091B7A0B1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971203"/>
              </p:ext>
            </p:extLst>
          </p:nvPr>
        </p:nvGraphicFramePr>
        <p:xfrm>
          <a:off x="647781" y="3286831"/>
          <a:ext cx="3674320" cy="320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5419">
                  <a:extLst>
                    <a:ext uri="{9D8B030D-6E8A-4147-A177-3AD203B41FA5}">
                      <a16:colId xmlns:a16="http://schemas.microsoft.com/office/drawing/2014/main" val="3055637459"/>
                    </a:ext>
                  </a:extLst>
                </a:gridCol>
                <a:gridCol w="1578901">
                  <a:extLst>
                    <a:ext uri="{9D8B030D-6E8A-4147-A177-3AD203B41FA5}">
                      <a16:colId xmlns:a16="http://schemas.microsoft.com/office/drawing/2014/main" val="2045079779"/>
                    </a:ext>
                  </a:extLst>
                </a:gridCol>
              </a:tblGrid>
              <a:tr h="265339">
                <a:tc>
                  <a:txBody>
                    <a:bodyPr/>
                    <a:lstStyle/>
                    <a:p>
                      <a:r>
                        <a:rPr lang="en-US" dirty="0"/>
                        <a:t>Climate index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 with malaria index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563446"/>
                  </a:ext>
                </a:extLst>
              </a:tr>
              <a:tr h="364474">
                <a:tc>
                  <a:txBody>
                    <a:bodyPr/>
                    <a:lstStyle/>
                    <a:p>
                      <a:r>
                        <a:rPr lang="en-US" dirty="0"/>
                        <a:t>JAS NINO3.4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4944973"/>
                  </a:ext>
                </a:extLst>
              </a:tr>
              <a:tr h="364474">
                <a:tc>
                  <a:txBody>
                    <a:bodyPr/>
                    <a:lstStyle/>
                    <a:p>
                      <a:r>
                        <a:rPr lang="en-US" dirty="0"/>
                        <a:t>MAM NINO3.4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531102"/>
                  </a:ext>
                </a:extLst>
              </a:tr>
              <a:tr h="364474">
                <a:tc>
                  <a:txBody>
                    <a:bodyPr/>
                    <a:lstStyle/>
                    <a:p>
                      <a:r>
                        <a:rPr lang="en-US" dirty="0"/>
                        <a:t>JAS IOD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7873186"/>
                  </a:ext>
                </a:extLst>
              </a:tr>
              <a:tr h="364474">
                <a:tc>
                  <a:txBody>
                    <a:bodyPr/>
                    <a:lstStyle/>
                    <a:p>
                      <a:r>
                        <a:rPr lang="en-US" dirty="0"/>
                        <a:t>JAS Trop </a:t>
                      </a:r>
                      <a:r>
                        <a:rPr lang="en-US" dirty="0" err="1"/>
                        <a:t>Atl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0.396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0123954"/>
                  </a:ext>
                </a:extLst>
              </a:tr>
              <a:tr h="364474">
                <a:tc>
                  <a:txBody>
                    <a:bodyPr/>
                    <a:lstStyle/>
                    <a:p>
                      <a:r>
                        <a:rPr lang="en-US" dirty="0"/>
                        <a:t>Amhara JAS rainfall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8015104"/>
                  </a:ext>
                </a:extLst>
              </a:tr>
              <a:tr h="364474">
                <a:tc>
                  <a:txBody>
                    <a:bodyPr/>
                    <a:lstStyle/>
                    <a:p>
                      <a:r>
                        <a:rPr lang="en-US" dirty="0"/>
                        <a:t>Amhara JAS </a:t>
                      </a:r>
                      <a:r>
                        <a:rPr lang="en-US" dirty="0" err="1"/>
                        <a:t>Tmax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-0.448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2758437"/>
                  </a:ext>
                </a:extLst>
              </a:tr>
              <a:tr h="364474">
                <a:tc>
                  <a:txBody>
                    <a:bodyPr/>
                    <a:lstStyle/>
                    <a:p>
                      <a:r>
                        <a:rPr lang="en-US" dirty="0"/>
                        <a:t>Amhara JAS </a:t>
                      </a:r>
                      <a:r>
                        <a:rPr lang="en-US" dirty="0" err="1"/>
                        <a:t>Tmin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0.381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9964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109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FAD5-7A17-A83E-F5B8-6834F8E3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982" y="-12831"/>
            <a:ext cx="10515600" cy="1036959"/>
          </a:xfrm>
        </p:spPr>
        <p:txBody>
          <a:bodyPr/>
          <a:lstStyle/>
          <a:p>
            <a:r>
              <a:rPr lang="en-US" dirty="0"/>
              <a:t>Pivot Table and Gerrity Skill score analysis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1733FB8-6045-A5B4-8219-795D3710D8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8141165"/>
              </p:ext>
            </p:extLst>
          </p:nvPr>
        </p:nvGraphicFramePr>
        <p:xfrm>
          <a:off x="486137" y="2816353"/>
          <a:ext cx="10982446" cy="36932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683038">
                  <a:extLst>
                    <a:ext uri="{9D8B030D-6E8A-4147-A177-3AD203B41FA5}">
                      <a16:colId xmlns:a16="http://schemas.microsoft.com/office/drawing/2014/main" val="844985068"/>
                    </a:ext>
                  </a:extLst>
                </a:gridCol>
                <a:gridCol w="1817965">
                  <a:extLst>
                    <a:ext uri="{9D8B030D-6E8A-4147-A177-3AD203B41FA5}">
                      <a16:colId xmlns:a16="http://schemas.microsoft.com/office/drawing/2014/main" val="4016007446"/>
                    </a:ext>
                  </a:extLst>
                </a:gridCol>
                <a:gridCol w="2213176">
                  <a:extLst>
                    <a:ext uri="{9D8B030D-6E8A-4147-A177-3AD203B41FA5}">
                      <a16:colId xmlns:a16="http://schemas.microsoft.com/office/drawing/2014/main" val="2296607790"/>
                    </a:ext>
                  </a:extLst>
                </a:gridCol>
                <a:gridCol w="2450302">
                  <a:extLst>
                    <a:ext uri="{9D8B030D-6E8A-4147-A177-3AD203B41FA5}">
                      <a16:colId xmlns:a16="http://schemas.microsoft.com/office/drawing/2014/main" val="3875869636"/>
                    </a:ext>
                  </a:extLst>
                </a:gridCol>
                <a:gridCol w="1817965">
                  <a:extLst>
                    <a:ext uri="{9D8B030D-6E8A-4147-A177-3AD203B41FA5}">
                      <a16:colId xmlns:a16="http://schemas.microsoft.com/office/drawing/2014/main" val="689099769"/>
                    </a:ext>
                  </a:extLst>
                </a:gridCol>
              </a:tblGrid>
              <a:tr h="5214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Climate indices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 Epidemic (0)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Localized Epidemic (1)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Widespread Epidemic (2)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Gerrity Skill Score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9840765"/>
                  </a:ext>
                </a:extLst>
              </a:tr>
              <a:tr h="349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Temperature variables (</a:t>
                      </a:r>
                      <a:r>
                        <a:rPr lang="en-US" sz="1800" baseline="30000" dirty="0" err="1">
                          <a:effectLst/>
                        </a:rPr>
                        <a:t>o</a:t>
                      </a:r>
                      <a:r>
                        <a:rPr lang="en-US" sz="1800" dirty="0" err="1">
                          <a:effectLst/>
                        </a:rPr>
                        <a:t>C</a:t>
                      </a:r>
                      <a:r>
                        <a:rPr lang="en-US" sz="1800" dirty="0">
                          <a:effectLst/>
                        </a:rPr>
                        <a:t>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0442529"/>
                  </a:ext>
                </a:extLst>
              </a:tr>
              <a:tr h="349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 JAS NINO 3.4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0.094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-0.159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0.085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0.079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205982"/>
                  </a:ext>
                </a:extLst>
              </a:tr>
              <a:tr h="349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   MAM NINO 3.4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0.041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-0.231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0.156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0.041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9715457"/>
                  </a:ext>
                </a:extLst>
              </a:tr>
              <a:tr h="349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   JAS IOD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-0.165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0.025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0.031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-0.012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5149654"/>
                  </a:ext>
                </a:extLst>
              </a:tr>
              <a:tr h="349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   JAS Trop Atlantic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-0.111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0.231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0.160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0.187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8667068"/>
                  </a:ext>
                </a:extLst>
              </a:tr>
              <a:tr h="349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   JAS Amhara Tmax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24.6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24.5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24.2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0.287*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6356705"/>
                  </a:ext>
                </a:extLst>
              </a:tr>
              <a:tr h="349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   JAS Amhara Tmin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13.1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13.2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0.272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65309"/>
                  </a:ext>
                </a:extLst>
              </a:tr>
              <a:tr h="349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Rainfall variable (mm)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5188547"/>
                  </a:ext>
                </a:extLst>
              </a:tr>
              <a:tr h="349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   JAS Amhara rainfall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689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767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724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0.249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004286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6AF86-2CCB-04F8-75A6-57EC3E00FC12}"/>
              </a:ext>
            </a:extLst>
          </p:cNvPr>
          <p:cNvSpPr txBox="1">
            <a:spLocks/>
          </p:cNvSpPr>
          <p:nvPr/>
        </p:nvSpPr>
        <p:spPr>
          <a:xfrm>
            <a:off x="486137" y="1024128"/>
            <a:ext cx="10752881" cy="5642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Gerrity Skill score is a categorical metric  </a:t>
            </a:r>
          </a:p>
          <a:p>
            <a:pPr lvl="1"/>
            <a:r>
              <a:rPr lang="en-US" dirty="0"/>
              <a:t>GSS = 1: perfect forecast </a:t>
            </a:r>
          </a:p>
          <a:p>
            <a:pPr lvl="1"/>
            <a:r>
              <a:rPr lang="en-US" dirty="0"/>
              <a:t>GSS&gt;0: some skill</a:t>
            </a:r>
          </a:p>
          <a:p>
            <a:pPr lvl="1"/>
            <a:r>
              <a:rPr lang="en-US" dirty="0"/>
              <a:t>GSS = 0: random guessing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6B9777-1D35-BF97-0D4D-D4CBC793EDE4}"/>
              </a:ext>
            </a:extLst>
          </p:cNvPr>
          <p:cNvSpPr txBox="1"/>
          <p:nvPr/>
        </p:nvSpPr>
        <p:spPr>
          <a:xfrm>
            <a:off x="1226916" y="6482352"/>
            <a:ext cx="1807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Inverse relation</a:t>
            </a:r>
          </a:p>
        </p:txBody>
      </p:sp>
    </p:spTree>
    <p:extLst>
      <p:ext uri="{BB962C8B-B14F-4D97-AF65-F5344CB8AC3E}">
        <p14:creationId xmlns:p14="http://schemas.microsoft.com/office/powerpoint/2010/main" val="2642241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161B2-0299-B497-0BE5-240F411F4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947" y="102132"/>
            <a:ext cx="10515600" cy="1325563"/>
          </a:xfrm>
        </p:spPr>
        <p:txBody>
          <a:bodyPr/>
          <a:lstStyle/>
          <a:p>
            <a:r>
              <a:rPr lang="en-US" dirty="0"/>
              <a:t>Gerrity Skill Score calculation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3F308-02BA-ECF4-58E1-257A07DFA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453" y="1258466"/>
            <a:ext cx="4208362" cy="486454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Gerrity Skill score is a categorical skill score often used in weather forecasting, but applied to this climate/malaria intercomparison</a:t>
            </a:r>
          </a:p>
          <a:p>
            <a:r>
              <a:rPr lang="en-US" dirty="0"/>
              <a:t>p = proportion</a:t>
            </a:r>
          </a:p>
          <a:p>
            <a:r>
              <a:rPr lang="en-US" dirty="0"/>
              <a:t>s = weight</a:t>
            </a:r>
          </a:p>
          <a:p>
            <a:r>
              <a:rPr lang="en-US" dirty="0"/>
              <a:t>a = coefficient</a:t>
            </a:r>
          </a:p>
          <a:p>
            <a:r>
              <a:rPr lang="en-US" dirty="0"/>
              <a:t>K = number of categories</a:t>
            </a:r>
          </a:p>
          <a:p>
            <a:r>
              <a:rPr lang="en-US" dirty="0" err="1"/>
              <a:t>i,j</a:t>
            </a:r>
            <a:r>
              <a:rPr lang="en-US" dirty="0"/>
              <a:t> and r = index values </a:t>
            </a:r>
          </a:p>
          <a:p>
            <a:r>
              <a:rPr lang="en-US" dirty="0"/>
              <a:t>Higher GSS = better prediction </a:t>
            </a:r>
          </a:p>
          <a:p>
            <a:r>
              <a:rPr lang="en-US" dirty="0"/>
              <a:t>GSS = 1: perfect forecast</a:t>
            </a:r>
          </a:p>
          <a:p>
            <a:r>
              <a:rPr lang="en-US" dirty="0"/>
              <a:t>GSS = 0: random guessing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38E5A49-0516-EB14-011C-65885DDD0286}"/>
                  </a:ext>
                </a:extLst>
              </p:cNvPr>
              <p:cNvSpPr txBox="1"/>
              <p:nvPr/>
            </p:nvSpPr>
            <p:spPr>
              <a:xfrm>
                <a:off x="4207397" y="1690688"/>
                <a:ext cx="6099858" cy="7958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𝐺𝑆𝑆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38E5A49-0516-EB14-011C-65885DDD02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7397" y="1690688"/>
                <a:ext cx="6099858" cy="795859"/>
              </a:xfrm>
              <a:prstGeom prst="rect">
                <a:avLst/>
              </a:prstGeom>
              <a:blipFill>
                <a:blip r:embed="rId2"/>
                <a:stretch>
                  <a:fillRect t="-115625" b="-15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74BED0-752E-B1B2-9C4B-BC354C55D4BF}"/>
                  </a:ext>
                </a:extLst>
              </p:cNvPr>
              <p:cNvSpPr txBox="1"/>
              <p:nvPr/>
            </p:nvSpPr>
            <p:spPr>
              <a:xfrm>
                <a:off x="6533909" y="2486547"/>
                <a:ext cx="6099858" cy="5940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GB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  <m:sub>
                        <m:r>
                          <a:rPr lang="en-GB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en-GB" sz="18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18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1</m:t>
                        </m:r>
                        <m:r>
                          <a:rPr lang="en-GB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nary>
                          <m:naryPr>
                            <m:chr m:val="∑"/>
                            <m:limLoc m:val="undOvr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GB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𝑟</m:t>
                            </m:r>
                            <m:r>
                              <a:rPr lang="en-GB" sz="18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GB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alibri" panose="020F0502020204030204" pitchFamily="34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GB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undOvr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GB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𝑟</m:t>
                            </m:r>
                            <m:r>
                              <a:rPr lang="en-GB" sz="18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GB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alibri" panose="020F0502020204030204" pitchFamily="34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GB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r>
                  <a:rPr lang="en-GB" sz="18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</a:rPr>
                  <a:t>	</a:t>
                </a:r>
                <a:r>
                  <a:rPr lang="en-US" dirty="0">
                    <a:effectLst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74BED0-752E-B1B2-9C4B-BC354C55D4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3909" y="2486547"/>
                <a:ext cx="6099858" cy="594009"/>
              </a:xfrm>
              <a:prstGeom prst="rect">
                <a:avLst/>
              </a:prstGeom>
              <a:blipFill>
                <a:blip r:embed="rId3"/>
                <a:stretch>
                  <a:fillRect t="-41667" b="-77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1A06BF-C7AE-1D51-34EC-A953542FE707}"/>
                  </a:ext>
                </a:extLst>
              </p:cNvPr>
              <p:cNvSpPr txBox="1"/>
              <p:nvPr/>
            </p:nvSpPr>
            <p:spPr>
              <a:xfrm>
                <a:off x="3865944" y="3080556"/>
                <a:ext cx="6319776" cy="9840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𝑖𝑖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nary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1A06BF-C7AE-1D51-34EC-A953542FE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944" y="3080556"/>
                <a:ext cx="6319776" cy="984052"/>
              </a:xfrm>
              <a:prstGeom prst="rect">
                <a:avLst/>
              </a:prstGeom>
              <a:blipFill>
                <a:blip r:embed="rId4"/>
                <a:stretch>
                  <a:fillRect t="-78481" b="-124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38B386-1863-B5B4-95BE-59B4C7A2B432}"/>
                  </a:ext>
                </a:extLst>
              </p:cNvPr>
              <p:cNvSpPr txBox="1"/>
              <p:nvPr/>
            </p:nvSpPr>
            <p:spPr>
              <a:xfrm>
                <a:off x="4490977" y="4213243"/>
                <a:ext cx="6319776" cy="9840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𝑗𝑖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nary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38B386-1863-B5B4-95BE-59B4C7A2B4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977" y="4213243"/>
                <a:ext cx="6319776" cy="984052"/>
              </a:xfrm>
              <a:prstGeom prst="rect">
                <a:avLst/>
              </a:prstGeom>
              <a:blipFill>
                <a:blip r:embed="rId5"/>
                <a:stretch>
                  <a:fillRect t="-78481" b="-124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7973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33E42-9519-11A4-CF45-E48E475E9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642377"/>
          </a:xfrm>
        </p:spPr>
        <p:txBody>
          <a:bodyPr>
            <a:normAutofit/>
          </a:bodyPr>
          <a:lstStyle/>
          <a:p>
            <a:r>
              <a:rPr lang="en-US" sz="3600" dirty="0"/>
              <a:t>Conclusions, current season, and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3AED6-7EBF-B59D-96EF-FAF3A5A61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158" y="2822645"/>
            <a:ext cx="3621009" cy="373096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Amhara -&gt; tropical Atlantic SST and local rainfall </a:t>
            </a:r>
          </a:p>
          <a:p>
            <a:r>
              <a:rPr lang="en-US" dirty="0"/>
              <a:t>Malaria risk may be heightened in 2023</a:t>
            </a:r>
          </a:p>
          <a:p>
            <a:r>
              <a:rPr lang="en-US" dirty="0"/>
              <a:t>Climate change -&gt; expansion of anopheles habitat</a:t>
            </a:r>
          </a:p>
          <a:p>
            <a:r>
              <a:rPr lang="en-US" dirty="0"/>
              <a:t>Need </a:t>
            </a:r>
            <a:r>
              <a:rPr lang="en-US"/>
              <a:t>for climate &amp; health </a:t>
            </a:r>
            <a:r>
              <a:rPr lang="en-US" dirty="0"/>
              <a:t>partnership and EWS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68F59E3-4DCD-AD8F-2402-1226003CC8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278C55-E282-19DD-519D-DB5C047EE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348" y="2933405"/>
            <a:ext cx="3949700" cy="355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C8E2FD-2BBD-E756-B9A6-1B67FA5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5763" y="607494"/>
            <a:ext cx="5028991" cy="2215151"/>
          </a:xfrm>
          <a:prstGeom prst="rect">
            <a:avLst/>
          </a:prstGeom>
        </p:spPr>
      </p:pic>
      <p:sp>
        <p:nvSpPr>
          <p:cNvPr id="13" name="AutoShape 4">
            <a:extLst>
              <a:ext uri="{FF2B5EF4-FFF2-40B4-BE49-F238E27FC236}">
                <a16:creationId xmlns:a16="http://schemas.microsoft.com/office/drawing/2014/main" id="{6104E049-AF7F-55A1-32AC-EF58BEE0E1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DFD589-E8E7-F85E-AB85-F1D0CDD55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763" y="3267812"/>
            <a:ext cx="2612258" cy="276882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49F5BA4-E8D2-678C-EC93-D47AA33530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9499" y="6146267"/>
            <a:ext cx="3949700" cy="3556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3516283-E81B-6EE4-9974-890445E0E28D}"/>
              </a:ext>
            </a:extLst>
          </p:cNvPr>
          <p:cNvSpPr txBox="1"/>
          <p:nvPr/>
        </p:nvSpPr>
        <p:spPr>
          <a:xfrm>
            <a:off x="7240289" y="6387079"/>
            <a:ext cx="2229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JAS IRI </a:t>
            </a:r>
            <a:r>
              <a:rPr lang="en-US" dirty="0" err="1"/>
              <a:t>precip</a:t>
            </a:r>
            <a:r>
              <a:rPr lang="en-US" dirty="0"/>
              <a:t> forecast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D01467A-20DC-0467-6E67-E1453EC2B5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2876" y="3295137"/>
            <a:ext cx="2623979" cy="278125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47A40F8-87B3-A69D-6745-B0A3692DF580}"/>
              </a:ext>
            </a:extLst>
          </p:cNvPr>
          <p:cNvSpPr txBox="1"/>
          <p:nvPr/>
        </p:nvSpPr>
        <p:spPr>
          <a:xfrm>
            <a:off x="9821211" y="6392127"/>
            <a:ext cx="2328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SON IRI </a:t>
            </a:r>
            <a:r>
              <a:rPr lang="en-US" dirty="0" err="1"/>
              <a:t>precip</a:t>
            </a:r>
            <a:r>
              <a:rPr lang="en-US" dirty="0"/>
              <a:t> forecast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3D1E5A-D510-F7AC-5C3F-7288BBE701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5167" y="2678668"/>
            <a:ext cx="3416300" cy="381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E64A41-6336-1C5B-4812-F81A5987191B}"/>
              </a:ext>
            </a:extLst>
          </p:cNvPr>
          <p:cNvSpPr txBox="1"/>
          <p:nvPr/>
        </p:nvSpPr>
        <p:spPr>
          <a:xfrm>
            <a:off x="3838046" y="6452023"/>
            <a:ext cx="3448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ICPAC JJAS 2023 forecast from May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60F7700-0D76-DE3C-A8BF-BDF076CB2B59}"/>
              </a:ext>
            </a:extLst>
          </p:cNvPr>
          <p:cNvSpPr txBox="1">
            <a:spLocks/>
          </p:cNvSpPr>
          <p:nvPr/>
        </p:nvSpPr>
        <p:spPr>
          <a:xfrm>
            <a:off x="158845" y="3361350"/>
            <a:ext cx="3880749" cy="4204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C605D64-AD48-23E3-3172-44B426DCC31B}"/>
              </a:ext>
            </a:extLst>
          </p:cNvPr>
          <p:cNvSpPr txBox="1">
            <a:spLocks/>
          </p:cNvSpPr>
          <p:nvPr/>
        </p:nvSpPr>
        <p:spPr>
          <a:xfrm>
            <a:off x="451511" y="632153"/>
            <a:ext cx="6504252" cy="2587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Literature analysis – El Nino, droughts &amp; epidemics</a:t>
            </a:r>
          </a:p>
          <a:p>
            <a:r>
              <a:rPr lang="en-US" dirty="0"/>
              <a:t>El Nino response and forecast for 2023</a:t>
            </a:r>
          </a:p>
          <a:p>
            <a:pPr lvl="1"/>
            <a:r>
              <a:rPr lang="en-US" dirty="0"/>
              <a:t>Forecast hot/dry conditions during JJAS</a:t>
            </a:r>
          </a:p>
          <a:p>
            <a:pPr lvl="1"/>
            <a:r>
              <a:rPr lang="en-US" dirty="0"/>
              <a:t>Enhanced rains in SE </a:t>
            </a:r>
          </a:p>
          <a:p>
            <a:pPr lvl="1"/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554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1503</TotalTime>
  <Words>1117</Words>
  <Application>Microsoft Macintosh PowerPoint</Application>
  <PresentationFormat>Widescreen</PresentationFormat>
  <Paragraphs>394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Times New Roman</vt:lpstr>
      <vt:lpstr>Office Theme</vt:lpstr>
      <vt:lpstr>El Niño and Other Climatic Drivers of Epidemic Malaria in Ethiopia: New Tools for National Health Adaptation Plans*</vt:lpstr>
      <vt:lpstr>Motivation and framework</vt:lpstr>
      <vt:lpstr>Literature analysis</vt:lpstr>
      <vt:lpstr>Climate Variables</vt:lpstr>
      <vt:lpstr>Seasonality and Geography of Ethiopian Malaria Epidemics</vt:lpstr>
      <vt:lpstr>Ethiopia climate maproom pages</vt:lpstr>
      <vt:lpstr>Seasonal climate conditioned on ENSO</vt:lpstr>
      <vt:lpstr>Amhara specific observations</vt:lpstr>
      <vt:lpstr>Pearson correlations between climate variables</vt:lpstr>
      <vt:lpstr>Analysis of climate data and Amhara epidemics 1991-2014</vt:lpstr>
      <vt:lpstr>Pivot Table and Gerrity Skill score analysis</vt:lpstr>
      <vt:lpstr>Gerrity Skill Score calculation</vt:lpstr>
      <vt:lpstr>Conclusions, current season, and 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Niño and Other Climatic Drivers of Epidemic Malaria in Ethiopia: New Tools for National Health Adaptation Plans </dc:title>
  <dc:creator>Asher Siebert</dc:creator>
  <cp:lastModifiedBy>Asher Siebert</cp:lastModifiedBy>
  <cp:revision>64</cp:revision>
  <dcterms:created xsi:type="dcterms:W3CDTF">2023-05-25T15:01:11Z</dcterms:created>
  <dcterms:modified xsi:type="dcterms:W3CDTF">2023-06-12T16:20:12Z</dcterms:modified>
</cp:coreProperties>
</file>