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1"/>
  </p:sldMasterIdLst>
  <p:notesMasterIdLst>
    <p:notesMasterId r:id="rId24"/>
  </p:notesMasterIdLst>
  <p:sldIdLst>
    <p:sldId id="256" r:id="rId2"/>
    <p:sldId id="269" r:id="rId3"/>
    <p:sldId id="270" r:id="rId4"/>
    <p:sldId id="264" r:id="rId5"/>
    <p:sldId id="263" r:id="rId6"/>
    <p:sldId id="291" r:id="rId7"/>
    <p:sldId id="292" r:id="rId8"/>
    <p:sldId id="289" r:id="rId9"/>
    <p:sldId id="290" r:id="rId10"/>
    <p:sldId id="293" r:id="rId11"/>
    <p:sldId id="285" r:id="rId12"/>
    <p:sldId id="274" r:id="rId13"/>
    <p:sldId id="266" r:id="rId14"/>
    <p:sldId id="268" r:id="rId15"/>
    <p:sldId id="294" r:id="rId16"/>
    <p:sldId id="272" r:id="rId17"/>
    <p:sldId id="260" r:id="rId18"/>
    <p:sldId id="259" r:id="rId19"/>
    <p:sldId id="258" r:id="rId20"/>
    <p:sldId id="273" r:id="rId21"/>
    <p:sldId id="276" r:id="rId22"/>
    <p:sldId id="2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780"/>
    <p:restoredTop sz="94477"/>
  </p:normalViewPr>
  <p:slideViewPr>
    <p:cSldViewPr snapToGrid="0" snapToObjects="1">
      <p:cViewPr varScale="1">
        <p:scale>
          <a:sx n="102" d="100"/>
          <a:sy n="102" d="100"/>
        </p:scale>
        <p:origin x="200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DAED6-090A-C047-B921-3EBD4F280133}" type="datetimeFigureOut">
              <a:rPr lang="en-US" smtClean="0"/>
              <a:t>5/8/23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D96F83-91F4-4A4D-B9B6-5EB81724ED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04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96F83-91F4-4A4D-B9B6-5EB81724ED4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533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96F83-91F4-4A4D-B9B6-5EB81724ED4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521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96F83-91F4-4A4D-B9B6-5EB81724ED4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816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96F83-91F4-4A4D-B9B6-5EB81724ED4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229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96F83-91F4-4A4D-B9B6-5EB81724ED4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18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96F83-91F4-4A4D-B9B6-5EB81724ED4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98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96F83-91F4-4A4D-B9B6-5EB81724ED4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786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380CF-39A8-3948-B34A-13F81F591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CF3375-52A6-4E41-86B7-0759A69E93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5F4C0-CEF7-F244-A12D-02DFA3497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756AE-B6A0-4541-AE16-55601EECB40D}" type="datetime1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40330-9621-FA4F-A443-46474937E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921AC-64FD-F14D-92D7-4B1C21F7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11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930CC-DCF4-2342-A43C-9E485FD0E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8DBE4-1207-EB4D-BBEA-A5B9C9B3E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8F2E7-90B6-114E-8E3E-078EB4720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E0FB7-8553-6B4B-B3F5-338B705031E3}" type="datetime1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AB603-F515-8840-81B8-D1E0FB0DC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8B6019-F788-B84B-8903-18CCD50F2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81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AB1CC-5891-764F-A649-66DDC30B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0E57C0-1859-DC4D-91A6-E8BD3CFF1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E08D0C-C4AA-2F42-B712-130B7D8FB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9C46-FE6C-8C45-8AD3-245DDE189E5A}" type="datetime1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C9B12-7523-1A46-A942-A21166A10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DCDB4-D410-4D40-937B-6728AD88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175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42B4F-F9BF-8D4A-B87D-DDA6AF7C7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83C0-70CA-D24C-A475-DD59C87F3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C94B19-27A1-E442-9FCA-233FD99BBA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26813B-3620-2841-925C-F1D838BDF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E814-1651-294E-A356-1D94D13941FF}" type="datetime1">
              <a:rPr lang="en-US" smtClean="0"/>
              <a:t>5/8/23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D49CDF-2121-F746-AC17-51A77B6E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402892-3819-AF46-833C-09039A0C1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21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B3A61-35F6-6449-BBDE-A0FFE4484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B4933-9359-3441-9396-B9EE00593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8BFEA2-AA67-C846-B0E6-36C96B10B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5D6534-E9C1-1A41-9A24-792B99E61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2DD65A-A1DF-764D-A22A-8D6AA4E516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8EA486-B8A7-1D4A-B737-4C0383138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E7B9-14E7-1044-A2B9-30C82ADBAC01}" type="datetime1">
              <a:rPr lang="en-US" smtClean="0"/>
              <a:t>5/8/23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0FD073-D7C3-5D4A-B64A-35730372E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50AE52-DF63-A34F-922D-2D8477D1B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84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55BDE-3260-2B48-8DDB-E5347A90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0E1A1C-C734-CC46-9F3B-46C7EC018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14073-391B-7D48-984A-AABA0D3952E9}" type="datetime1">
              <a:rPr lang="en-US" smtClean="0"/>
              <a:t>5/8/23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C6633A-A9D3-2D4B-ADF8-FCA6C9D2B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9F115D-5D9A-5D44-BF5E-857E07397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967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FA3136-ED62-E449-9CD2-A11F9FCB3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9B7B-0DE1-5D42-857E-F6A7091B41F8}" type="datetime1">
              <a:rPr lang="en-US" smtClean="0"/>
              <a:t>5/8/23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89BAFC-975D-E340-9E25-9ECF49748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76F34-4696-4946-B095-3CE2E61E9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223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53AE9-D1B6-3942-9C88-E6BFA721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866F2-668B-A347-9455-02825F906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7079D-092E-304A-B420-62A50B3F39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AD38B9-164D-284B-8BC7-9F92613E1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77C75-C7A4-204B-B811-3E9A4EC60177}" type="datetime1">
              <a:rPr lang="en-US" smtClean="0"/>
              <a:t>5/8/23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2AEDA8-F3A6-384F-9EB3-13DBE5646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8E40CA-494A-2742-9E96-A18EF02E0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13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A175A-7D4D-204C-AF12-BF772B024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DF8B98-15FC-1A40-B864-93874F5EA8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5449B2-B816-854F-A8DC-AC9859A19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A8F80F-E964-7B43-88F9-E4D2539D1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BB54-EE0B-2E45-9663-3F24AC098F10}" type="datetime1">
              <a:rPr lang="en-US" smtClean="0"/>
              <a:t>5/8/23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4CCA6-098F-1F4D-8BB2-DC980D3FF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4D4636-B863-4545-9E56-BF0F5175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595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5CDF0-E83D-EB4A-A0AD-6631D0955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1C9947-0EEF-F942-A7D6-1545C3381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F970D-CE8A-304C-B699-A50DE8A7A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6250B-DD96-7048-BD8A-C7CBD573D045}" type="datetime1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ED821-D9AA-0642-9754-B70BE849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BD5CF-E2E7-AB4A-9B7D-F336778C4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161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5E9091-6DA8-5948-AAB1-9DA7D7DC77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A86042-B25B-F749-87F8-AF318341AE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9D7E8-38EC-A945-93B3-A0F55E6CA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DE62-A447-E341-8818-8A79B1348AE1}" type="datetime1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AEFC0-486D-874F-9855-CC9A3CA4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13C2F-57C3-6946-9CD5-F5CA553AC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94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647D5-8885-324A-AB23-9B3E3AEFC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CA18E-81DE-6F49-B21E-05795EFC4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7CFB5-1C93-7646-9545-4578A53F62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9D1CC-01AE-9E49-AD2E-EBBD9F52CD73}" type="datetime1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E4AFF-0D0A-F245-8403-3DF6B6524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2FDE42-4B57-EF4F-AFF6-2C4D57427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D73ED-92AA-7F4D-AC9F-0612D6F0A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90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asher-siebert-7016065/" TargetMode="External"/><Relationship Id="rId2" Type="http://schemas.openxmlformats.org/officeDocument/2006/relationships/hyperlink" Target="mailto:asherb.siebert@gmail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researchgate.net/profile/Asher-Siebert-2" TargetMode="External"/><Relationship Id="rId5" Type="http://schemas.openxmlformats.org/officeDocument/2006/relationships/hyperlink" Target="https://orcid.org/0000-0002-7111-8722" TargetMode="External"/><Relationship Id="rId4" Type="http://schemas.openxmlformats.org/officeDocument/2006/relationships/hyperlink" Target="https://scholar.google.com/citations?user=vEtVTv8AAAAJ&amp;hl=en&amp;oi=ao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mit.whoi.edu/" TargetMode="External"/><Relationship Id="rId3" Type="http://schemas.openxmlformats.org/officeDocument/2006/relationships/hyperlink" Target="http://iri.columbia.edu/" TargetMode="External"/><Relationship Id="rId7" Type="http://schemas.openxmlformats.org/officeDocument/2006/relationships/hyperlink" Target="https://www.giss.nasa.gov/" TargetMode="External"/><Relationship Id="rId2" Type="http://schemas.openxmlformats.org/officeDocument/2006/relationships/hyperlink" Target="http://climate.columbia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imatesociety.ei.columbia.edu/" TargetMode="External"/><Relationship Id="rId5" Type="http://schemas.openxmlformats.org/officeDocument/2006/relationships/hyperlink" Target="https://geography.rutgers.edu/" TargetMode="External"/><Relationship Id="rId10" Type="http://schemas.openxmlformats.org/officeDocument/2006/relationships/hyperlink" Target="https://byrd.osu.edu/" TargetMode="External"/><Relationship Id="rId4" Type="http://schemas.openxmlformats.org/officeDocument/2006/relationships/hyperlink" Target="http://environment.princeton.edu/" TargetMode="External"/><Relationship Id="rId9" Type="http://schemas.openxmlformats.org/officeDocument/2006/relationships/hyperlink" Target="https://geosciences.princeton.edu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hyperlink" Target="https://www.google.com/imgres?imgurl=https%3A%2F%2Fwww.cdc.gov%2Fclimateandhealth%2Fimages%2Fclimate_change_health_impacts600w.jpg&amp;imgrefurl=https%3A%2F%2Fwww.cdc.gov%2Fclimateandhealth%2Feffects%2Fdefault.htm&amp;tbnid=TB20NDF8SM2AmM&amp;vet=12ahUKEwj6o93ThPjzAhUgrHIEHV6qD0AQMygBegUIARDIAQ..i&amp;docid=T0lKpLMWgII3eM&amp;w=592&amp;h=443&amp;itg=1&amp;q=climate%20change%20and%20health&amp;client=firefox-b-1-d&amp;ved=2ahUKEwj6o93ThPjzAhUgrHIEHV6qD0AQMygBegUIARDIAQ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sgs.gov/programs/climate-research-and-development-program" TargetMode="External"/><Relationship Id="rId13" Type="http://schemas.openxmlformats.org/officeDocument/2006/relationships/hyperlink" Target="https://dep.nj.gov/" TargetMode="External"/><Relationship Id="rId18" Type="http://schemas.openxmlformats.org/officeDocument/2006/relationships/hyperlink" Target="http://envsci.rutgers.edu/academics/atmos_grad/" TargetMode="External"/><Relationship Id="rId3" Type="http://schemas.openxmlformats.org/officeDocument/2006/relationships/hyperlink" Target="https://www.nsf.gov/geo/cri/" TargetMode="External"/><Relationship Id="rId21" Type="http://schemas.openxmlformats.org/officeDocument/2006/relationships/hyperlink" Target="https://bloustein.rutgers.edu/" TargetMode="External"/><Relationship Id="rId7" Type="http://schemas.openxmlformats.org/officeDocument/2006/relationships/hyperlink" Target="https://www.nih.gov/climateandhealth" TargetMode="External"/><Relationship Id="rId12" Type="http://schemas.openxmlformats.org/officeDocument/2006/relationships/hyperlink" Target="https://njaes.rutgers.edu/" TargetMode="External"/><Relationship Id="rId17" Type="http://schemas.openxmlformats.org/officeDocument/2006/relationships/hyperlink" Target="http://meteorology.rutgers.edu/" TargetMode="External"/><Relationship Id="rId25" Type="http://schemas.openxmlformats.org/officeDocument/2006/relationships/hyperlink" Target="https://www.climate.columbia.edu/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c2r2.rutgers.edu/" TargetMode="External"/><Relationship Id="rId20" Type="http://schemas.openxmlformats.org/officeDocument/2006/relationships/hyperlink" Target="https://geography.rutgers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nergy.gov/climate-change" TargetMode="External"/><Relationship Id="rId11" Type="http://schemas.openxmlformats.org/officeDocument/2006/relationships/hyperlink" Target="https://www.cdc.gov/climateandhealth/climate_ready.htm" TargetMode="External"/><Relationship Id="rId24" Type="http://schemas.openxmlformats.org/officeDocument/2006/relationships/hyperlink" Target="https://climate.rutgers.edu/stateclim/" TargetMode="External"/><Relationship Id="rId5" Type="http://schemas.openxmlformats.org/officeDocument/2006/relationships/hyperlink" Target="https://climate.nasa.gov/" TargetMode="External"/><Relationship Id="rId15" Type="http://schemas.openxmlformats.org/officeDocument/2006/relationships/hyperlink" Target="https://njclimateresourcecenter.rutgers.edu/nj-adapt/" TargetMode="External"/><Relationship Id="rId23" Type="http://schemas.openxmlformats.org/officeDocument/2006/relationships/hyperlink" Target="https://ruei.rutgers.edu/" TargetMode="External"/><Relationship Id="rId10" Type="http://schemas.openxmlformats.org/officeDocument/2006/relationships/hyperlink" Target="https://cpo.noaa.gov/Divisions-Programs/Climate-and-Societal-Interactions/CAP-RISA" TargetMode="External"/><Relationship Id="rId19" Type="http://schemas.openxmlformats.org/officeDocument/2006/relationships/hyperlink" Target="http://envsci.rutgers.edu/" TargetMode="External"/><Relationship Id="rId4" Type="http://schemas.openxmlformats.org/officeDocument/2006/relationships/hyperlink" Target="https://www.noaa.gov/" TargetMode="External"/><Relationship Id="rId9" Type="http://schemas.openxmlformats.org/officeDocument/2006/relationships/hyperlink" Target="https://www.climatehubs.usda.gov/" TargetMode="External"/><Relationship Id="rId14" Type="http://schemas.openxmlformats.org/officeDocument/2006/relationships/hyperlink" Target="https://research.rutgers.edu/research-incubator-in-health-and-climate" TargetMode="External"/><Relationship Id="rId22" Type="http://schemas.openxmlformats.org/officeDocument/2006/relationships/hyperlink" Target="https://climatechange.rutgers.edu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gu.org/Learn-About-AGU/About-AGU/Diversity-and-Inclusio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ag.org/jedi/" TargetMode="External"/><Relationship Id="rId4" Type="http://schemas.openxmlformats.org/officeDocument/2006/relationships/hyperlink" Target="https://www.ametsoc.org/index.cfm/ams/about-ams/equity-and-inclusion-at-ams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thiomet.gov.et/" TargetMode="External"/><Relationship Id="rId13" Type="http://schemas.openxmlformats.org/officeDocument/2006/relationships/hyperlink" Target="https://www.meteorwanda.gov.rw/" TargetMode="External"/><Relationship Id="rId18" Type="http://schemas.openxmlformats.org/officeDocument/2006/relationships/hyperlink" Target="https://www.icpac.net/" TargetMode="External"/><Relationship Id="rId26" Type="http://schemas.openxmlformats.org/officeDocument/2006/relationships/hyperlink" Target="https://doi.org/10.1016/j.atmosres.2021.105512" TargetMode="External"/><Relationship Id="rId3" Type="http://schemas.openxmlformats.org/officeDocument/2006/relationships/hyperlink" Target="https://www.wfp.org/publications/forecast-based-financing-fbf-anticipatory-actions-food-security-2019" TargetMode="External"/><Relationship Id="rId21" Type="http://schemas.openxmlformats.org/officeDocument/2006/relationships/hyperlink" Target="https://www.ametsoc.org/" TargetMode="External"/><Relationship Id="rId7" Type="http://schemas.openxmlformats.org/officeDocument/2006/relationships/hyperlink" Target="http://www.anacim.sn/" TargetMode="External"/><Relationship Id="rId12" Type="http://schemas.openxmlformats.org/officeDocument/2006/relationships/hyperlink" Target="https://www.usaid.gov/policy/climate-strategy" TargetMode="External"/><Relationship Id="rId17" Type="http://schemas.openxmlformats.org/officeDocument/2006/relationships/hyperlink" Target="https://www.metoffice.gov.uk/about-us/what/working-with-other-organisations/international/projects/wiser" TargetMode="External"/><Relationship Id="rId25" Type="http://schemas.openxmlformats.org/officeDocument/2006/relationships/hyperlink" Target="https://doi.org/10.1007/s00382-021-05855-0" TargetMode="External"/><Relationship Id="rId2" Type="http://schemas.openxmlformats.org/officeDocument/2006/relationships/hyperlink" Target="https://www.wfp.org/" TargetMode="External"/><Relationship Id="rId16" Type="http://schemas.openxmlformats.org/officeDocument/2006/relationships/hyperlink" Target="https://www.gov.uk/guidance/international-climate-finance" TargetMode="External"/><Relationship Id="rId20" Type="http://schemas.openxmlformats.org/officeDocument/2006/relationships/hyperlink" Target="https://www.agu.org/" TargetMode="External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orldprojects.columbia.edu/actoday-adapting-agriculture-climate-today-tomorrow-0" TargetMode="External"/><Relationship Id="rId11" Type="http://schemas.openxmlformats.org/officeDocument/2006/relationships/hyperlink" Target="https://www.cgiar.org/research/program-platform/climate-change-agriculture-and-food-security/" TargetMode="External"/><Relationship Id="rId24" Type="http://schemas.openxmlformats.org/officeDocument/2006/relationships/hyperlink" Target="https://www.icpac.net/events/the-63rd-greater-horn-of-africa-climate-outlook-forum-ghacof-63-for-the-march-to-may-mam-2023-season-22nd-february-2023/" TargetMode="External"/><Relationship Id="rId5" Type="http://schemas.openxmlformats.org/officeDocument/2006/relationships/hyperlink" Target="https://reliefweb.int/report/niger/government-and-humanitarian-community-niger-launch-anticipatory-action-drought-affected-communities-prevent-humanitarian-suffering" TargetMode="External"/><Relationship Id="rId15" Type="http://schemas.openxmlformats.org/officeDocument/2006/relationships/hyperlink" Target="https://alliancebioversityciat.org/regions/africa/rwanda" TargetMode="External"/><Relationship Id="rId23" Type="http://schemas.openxmlformats.org/officeDocument/2006/relationships/hyperlink" Target="https://www.cpc.ncep.noaa.gov/products/outreach/CDPW/45/" TargetMode="External"/><Relationship Id="rId28" Type="http://schemas.openxmlformats.org/officeDocument/2006/relationships/hyperlink" Target="https://rmets.onlinelibrary.wiley.com/doi/full/10.1002/joc.6010" TargetMode="External"/><Relationship Id="rId10" Type="http://schemas.openxmlformats.org/officeDocument/2006/relationships/hyperlink" Target="https://cgspace.cgiar.org/handle/10568/127008" TargetMode="External"/><Relationship Id="rId19" Type="http://schemas.openxmlformats.org/officeDocument/2006/relationships/hyperlink" Target="https://agrhymet.cilss.int/" TargetMode="External"/><Relationship Id="rId4" Type="http://schemas.openxmlformats.org/officeDocument/2006/relationships/hyperlink" Target="http://iridl.ldeo.columbia.edu/fbfmaproom2/niger" TargetMode="External"/><Relationship Id="rId9" Type="http://schemas.openxmlformats.org/officeDocument/2006/relationships/hyperlink" Target="https://live3.bmd.gov.bd/" TargetMode="External"/><Relationship Id="rId14" Type="http://schemas.openxmlformats.org/officeDocument/2006/relationships/hyperlink" Target="https://www.rab.gov.rw/" TargetMode="External"/><Relationship Id="rId22" Type="http://schemas.openxmlformats.org/officeDocument/2006/relationships/hyperlink" Target="https://itise.ugr.es/" TargetMode="External"/><Relationship Id="rId27" Type="http://schemas.openxmlformats.org/officeDocument/2006/relationships/hyperlink" Target="https://doi.org/10.4236/acs.2022.121005" TargetMode="External"/><Relationship Id="rId30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iri.columbia.edu/our-expertise/climate/tools/cpt/" TargetMode="External"/><Relationship Id="rId7" Type="http://schemas.openxmlformats.org/officeDocument/2006/relationships/hyperlink" Target="http://iridl.ldeo.columbia.ed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ri.columbia.edu/resources/enacts/" TargetMode="External"/><Relationship Id="rId5" Type="http://schemas.openxmlformats.org/officeDocument/2006/relationships/hyperlink" Target="https://iri.columbia.edu/our-expertise/climate/tools/cdt/" TargetMode="External"/><Relationship Id="rId4" Type="http://schemas.openxmlformats.org/officeDocument/2006/relationships/hyperlink" Target="https://iri-pycpt.github.io/" TargetMode="External"/><Relationship Id="rId9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73/pnas.1618308114" TargetMode="External"/><Relationship Id="rId3" Type="http://schemas.openxmlformats.org/officeDocument/2006/relationships/hyperlink" Target="https://doi.org/10.1007/s10584-017-2094-x" TargetMode="External"/><Relationship Id="rId7" Type="http://schemas.openxmlformats.org/officeDocument/2006/relationships/hyperlink" Target="https://doi.org/10.1073/pnas.151396711" TargetMode="External"/><Relationship Id="rId2" Type="http://schemas.openxmlformats.org/officeDocument/2006/relationships/hyperlink" Target="https://www.nber.org/reporter/2017number3/integrated-assessment-models-climate-chang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tiff"/><Relationship Id="rId5" Type="http://schemas.openxmlformats.org/officeDocument/2006/relationships/image" Target="../media/image23.tiff"/><Relationship Id="rId4" Type="http://schemas.openxmlformats.org/officeDocument/2006/relationships/hyperlink" Target="https://doi.org/10.1093/wber/lhx016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crp-climate.org/" TargetMode="External"/><Relationship Id="rId13" Type="http://schemas.openxmlformats.org/officeDocument/2006/relationships/hyperlink" Target="https://doi.org/10.1175/WCAS-D-15-0040.1." TargetMode="External"/><Relationship Id="rId3" Type="http://schemas.openxmlformats.org/officeDocument/2006/relationships/hyperlink" Target="https://acmad.org/" TargetMode="External"/><Relationship Id="rId7" Type="http://schemas.openxmlformats.org/officeDocument/2006/relationships/hyperlink" Target="https://www.ametsoc.org/" TargetMode="External"/><Relationship Id="rId12" Type="http://schemas.openxmlformats.org/officeDocument/2006/relationships/hyperlink" Target="https://doi.org/10.1007/s10584-015-1508-x" TargetMode="Externa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6.tif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ag.org/" TargetMode="External"/><Relationship Id="rId11" Type="http://schemas.openxmlformats.org/officeDocument/2006/relationships/hyperlink" Target="https://doi.org/10.1111/gec3.12136" TargetMode="External"/><Relationship Id="rId5" Type="http://schemas.openxmlformats.org/officeDocument/2006/relationships/hyperlink" Target="http://www.abn.ne/" TargetMode="External"/><Relationship Id="rId15" Type="http://schemas.openxmlformats.org/officeDocument/2006/relationships/image" Target="../media/image25.tiff"/><Relationship Id="rId10" Type="http://schemas.openxmlformats.org/officeDocument/2006/relationships/hyperlink" Target="https://doi.org/10.1080/19376812.2013.854707" TargetMode="External"/><Relationship Id="rId4" Type="http://schemas.openxmlformats.org/officeDocument/2006/relationships/hyperlink" Target="https://agrhymet.cilss.int/" TargetMode="External"/><Relationship Id="rId9" Type="http://schemas.openxmlformats.org/officeDocument/2006/relationships/hyperlink" Target="https://environment.leeds.ac.uk/see-research-innovation/dir-record/research-projects/864/african-monsoon-multidisciplinary-analysis-amma" TargetMode="External"/><Relationship Id="rId14" Type="http://schemas.openxmlformats.org/officeDocument/2006/relationships/hyperlink" Target="https://doi.org/10.1175/2010JAMC2530.1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.org/esa/coordination/Alliance/Earth%20Institute%20-%20The%20Millennium%20Villages%20Project.htm" TargetMode="External"/><Relationship Id="rId7" Type="http://schemas.openxmlformats.org/officeDocument/2006/relationships/image" Target="../media/image28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esearch.fit.edu/media/site-specific/researchfitedu/coast-climate-adaptation-library/united-states/east-coast/new-york/NYC-DEP.--2008.--CC-Assessment--Action-Plan.pdf" TargetMode="External"/><Relationship Id="rId5" Type="http://schemas.openxmlformats.org/officeDocument/2006/relationships/image" Target="../media/image27.png"/><Relationship Id="rId4" Type="http://schemas.openxmlformats.org/officeDocument/2006/relationships/hyperlink" Target="https://www.ametsoc.org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giss.nasa.gov/" TargetMode="External"/><Relationship Id="rId13" Type="http://schemas.openxmlformats.org/officeDocument/2006/relationships/hyperlink" Target="https://acmad.org/" TargetMode="External"/><Relationship Id="rId3" Type="http://schemas.openxmlformats.org/officeDocument/2006/relationships/hyperlink" Target="https://www.usaid.gov/policy/climate-strategy" TargetMode="External"/><Relationship Id="rId7" Type="http://schemas.openxmlformats.org/officeDocument/2006/relationships/hyperlink" Target="https://worldprojects.columbia.edu/" TargetMode="External"/><Relationship Id="rId12" Type="http://schemas.openxmlformats.org/officeDocument/2006/relationships/hyperlink" Target="https://www.icpac.net/" TargetMode="External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v.uk/guidance/international-climate-finance" TargetMode="External"/><Relationship Id="rId11" Type="http://schemas.openxmlformats.org/officeDocument/2006/relationships/hyperlink" Target="http://www.anacim.sn/" TargetMode="External"/><Relationship Id="rId5" Type="http://schemas.openxmlformats.org/officeDocument/2006/relationships/hyperlink" Target="https://public.wmo.int/en" TargetMode="External"/><Relationship Id="rId15" Type="http://schemas.openxmlformats.org/officeDocument/2006/relationships/image" Target="../media/image29.jpeg"/><Relationship Id="rId10" Type="http://schemas.openxmlformats.org/officeDocument/2006/relationships/hyperlink" Target="https://alliancebioversityciat.org/" TargetMode="External"/><Relationship Id="rId4" Type="http://schemas.openxmlformats.org/officeDocument/2006/relationships/hyperlink" Target="https://www.wfp.org/" TargetMode="External"/><Relationship Id="rId9" Type="http://schemas.openxmlformats.org/officeDocument/2006/relationships/hyperlink" Target="https://byrd.osu.edu/" TargetMode="External"/><Relationship Id="rId14" Type="http://schemas.openxmlformats.org/officeDocument/2006/relationships/hyperlink" Target="http://www.eiar.gov.et/" TargetMode="Externa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cpc.ncep.noaa.gov/products/outreach/CDPW/45/" TargetMode="External"/><Relationship Id="rId18" Type="http://schemas.openxmlformats.org/officeDocument/2006/relationships/hyperlink" Target="https://iri.columbia.edu/our-expertise/climate/tools/cpt/" TargetMode="External"/><Relationship Id="rId26" Type="http://schemas.openxmlformats.org/officeDocument/2006/relationships/hyperlink" Target="https://www.climate.gov/maps-data/climate-data-primer/predicting-climate/climate-models" TargetMode="External"/><Relationship Id="rId39" Type="http://schemas.openxmlformats.org/officeDocument/2006/relationships/hyperlink" Target="https://iridl.ldeo.columbia.edu/SOURCES/.Models/.NMME/" TargetMode="External"/><Relationship Id="rId21" Type="http://schemas.openxmlformats.org/officeDocument/2006/relationships/hyperlink" Target="https://worldprojects.columbia.edu/" TargetMode="External"/><Relationship Id="rId34" Type="http://schemas.openxmlformats.org/officeDocument/2006/relationships/hyperlink" Target="https://www.usgs.gov/landsat-missions/landsat-normalized-difference-vegetation-index" TargetMode="External"/><Relationship Id="rId42" Type="http://schemas.openxmlformats.org/officeDocument/2006/relationships/hyperlink" Target="https://legacy2.noaacrest.org/" TargetMode="External"/><Relationship Id="rId47" Type="http://schemas.openxmlformats.org/officeDocument/2006/relationships/hyperlink" Target="https://ruei.rutgers.edu/" TargetMode="External"/><Relationship Id="rId50" Type="http://schemas.openxmlformats.org/officeDocument/2006/relationships/hyperlink" Target="https://uccrn.ei.columbia.edu/" TargetMode="External"/><Relationship Id="rId55" Type="http://schemas.openxmlformats.org/officeDocument/2006/relationships/hyperlink" Target="https://www.wcrp-climate.org/" TargetMode="External"/><Relationship Id="rId7" Type="http://schemas.openxmlformats.org/officeDocument/2006/relationships/hyperlink" Target="https://environment.leeds.ac.uk/see-research-innovation/dir-record/research-projects/864/african-monsoon-multidisciplinary-analysis-amma" TargetMode="External"/><Relationship Id="rId2" Type="http://schemas.openxmlformats.org/officeDocument/2006/relationships/hyperlink" Target="https://www.aag.org/jedi/" TargetMode="External"/><Relationship Id="rId16" Type="http://schemas.openxmlformats.org/officeDocument/2006/relationships/hyperlink" Target="https://alliancebioversityciat.org/" TargetMode="External"/><Relationship Id="rId29" Type="http://schemas.openxmlformats.org/officeDocument/2006/relationships/hyperlink" Target="https://www.icpac.net/" TargetMode="External"/><Relationship Id="rId11" Type="http://schemas.openxmlformats.org/officeDocument/2006/relationships/hyperlink" Target="https://www.cgiar.org/research/program-platform/climate-change-agriculture-and-food-security/" TargetMode="External"/><Relationship Id="rId24" Type="http://schemas.openxmlformats.org/officeDocument/2006/relationships/hyperlink" Target="https://www.climate.gov/enso" TargetMode="External"/><Relationship Id="rId32" Type="http://schemas.openxmlformats.org/officeDocument/2006/relationships/hyperlink" Target="https://itise.ugr.es/" TargetMode="External"/><Relationship Id="rId37" Type="http://schemas.openxmlformats.org/officeDocument/2006/relationships/hyperlink" Target="https://njclimateresourcecenter.rutgers.edu/nj-adapt/" TargetMode="External"/><Relationship Id="rId40" Type="http://schemas.openxmlformats.org/officeDocument/2006/relationships/hyperlink" Target="https://cpo.noaa.gov/Divisions-Programs/Climate-and-Societal-Interactions/CAP-RISA" TargetMode="External"/><Relationship Id="rId45" Type="http://schemas.openxmlformats.org/officeDocument/2006/relationships/hyperlink" Target="https://www.rab.gov.rw/" TargetMode="External"/><Relationship Id="rId53" Type="http://schemas.openxmlformats.org/officeDocument/2006/relationships/hyperlink" Target="https://www.usaid.gov/policy/climate-strategy" TargetMode="External"/><Relationship Id="rId58" Type="http://schemas.openxmlformats.org/officeDocument/2006/relationships/hyperlink" Target="https://www.metoffice.gov.uk/about-us/what/working-with-other-organisations/international/projects/wiser" TargetMode="External"/><Relationship Id="rId5" Type="http://schemas.openxmlformats.org/officeDocument/2006/relationships/hyperlink" Target="https://agrhymet.cilss.int/" TargetMode="External"/><Relationship Id="rId19" Type="http://schemas.openxmlformats.org/officeDocument/2006/relationships/hyperlink" Target="https://cgspace.cgiar.org/handle/10568/127008" TargetMode="External"/><Relationship Id="rId4" Type="http://schemas.openxmlformats.org/officeDocument/2006/relationships/hyperlink" Target="https://worldprojects.columbia.edu/actoday-adapting-agriculture-climate-today-tomorrow-0" TargetMode="External"/><Relationship Id="rId9" Type="http://schemas.openxmlformats.org/officeDocument/2006/relationships/hyperlink" Target="http://www.anacim.sn/" TargetMode="External"/><Relationship Id="rId14" Type="http://schemas.openxmlformats.org/officeDocument/2006/relationships/hyperlink" Target="https://iri.columbia.edu/our-expertise/climate/tools/cdt/" TargetMode="External"/><Relationship Id="rId22" Type="http://schemas.openxmlformats.org/officeDocument/2006/relationships/hyperlink" Target="http://www.eiar.gov.et/" TargetMode="External"/><Relationship Id="rId27" Type="http://schemas.openxmlformats.org/officeDocument/2006/relationships/hyperlink" Target="https://www.icpac.net/events/the-63rd-greater-horn-of-africa-climate-outlook-forum-ghacof-63-for-the-march-to-may-mam-2023-season-22nd-february-2023/" TargetMode="External"/><Relationship Id="rId30" Type="http://schemas.openxmlformats.org/officeDocument/2006/relationships/hyperlink" Target="http://iri.columbia.edu/" TargetMode="External"/><Relationship Id="rId35" Type="http://schemas.openxmlformats.org/officeDocument/2006/relationships/hyperlink" Target="https://www.nesdis.noaa.gov/" TargetMode="External"/><Relationship Id="rId43" Type="http://schemas.openxmlformats.org/officeDocument/2006/relationships/hyperlink" Target="https://dep.nj.gov/" TargetMode="External"/><Relationship Id="rId48" Type="http://schemas.openxmlformats.org/officeDocument/2006/relationships/hyperlink" Target="https://www.nber.org/reporter/2017number3/integrated-assessment-models-climate-change" TargetMode="External"/><Relationship Id="rId56" Type="http://schemas.openxmlformats.org/officeDocument/2006/relationships/hyperlink" Target="https://www.who.int/health-topics/climate-change#tab=tab_1" TargetMode="External"/><Relationship Id="rId8" Type="http://schemas.openxmlformats.org/officeDocument/2006/relationships/hyperlink" Target="https://www.ametsoc.org/" TargetMode="External"/><Relationship Id="rId51" Type="http://schemas.openxmlformats.org/officeDocument/2006/relationships/hyperlink" Target="https://www.gov.uk/guidance/international-climate-finance" TargetMode="External"/><Relationship Id="rId3" Type="http://schemas.openxmlformats.org/officeDocument/2006/relationships/hyperlink" Target="https://acmad.org/" TargetMode="External"/><Relationship Id="rId12" Type="http://schemas.openxmlformats.org/officeDocument/2006/relationships/hyperlink" Target="https://ccsr.columbia.edu/" TargetMode="External"/><Relationship Id="rId17" Type="http://schemas.openxmlformats.org/officeDocument/2006/relationships/hyperlink" Target="https://pcmdi.llnl.gov/CMIP6/" TargetMode="External"/><Relationship Id="rId25" Type="http://schemas.openxmlformats.org/officeDocument/2006/relationships/hyperlink" Target="https://www.wfp.org/publications/forecast-based-financing-fbf-anticipatory-actions-food-security-2019" TargetMode="External"/><Relationship Id="rId33" Type="http://schemas.openxmlformats.org/officeDocument/2006/relationships/hyperlink" Target="http://giss.nasa.gov/" TargetMode="External"/><Relationship Id="rId38" Type="http://schemas.openxmlformats.org/officeDocument/2006/relationships/hyperlink" Target="https://njaes.rutgers.edu/" TargetMode="External"/><Relationship Id="rId46" Type="http://schemas.openxmlformats.org/officeDocument/2006/relationships/hyperlink" Target="https://climatechange.rutgers.edu/" TargetMode="External"/><Relationship Id="rId59" Type="http://schemas.openxmlformats.org/officeDocument/2006/relationships/hyperlink" Target="https://www.wfp.org/" TargetMode="External"/><Relationship Id="rId20" Type="http://schemas.openxmlformats.org/officeDocument/2006/relationships/hyperlink" Target="https://www.cdc.gov/climateandhealth/climate_ready.htm" TargetMode="External"/><Relationship Id="rId41" Type="http://schemas.openxmlformats.org/officeDocument/2006/relationships/hyperlink" Target="https://www.cessrst.org/" TargetMode="External"/><Relationship Id="rId54" Type="http://schemas.openxmlformats.org/officeDocument/2006/relationships/hyperlink" Target="https://www.usda.gov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gu.org/" TargetMode="External"/><Relationship Id="rId15" Type="http://schemas.openxmlformats.org/officeDocument/2006/relationships/hyperlink" Target="https://www.cgiar.org/" TargetMode="External"/><Relationship Id="rId23" Type="http://schemas.openxmlformats.org/officeDocument/2006/relationships/hyperlink" Target="https://iri.columbia.edu/resources/enacts/" TargetMode="External"/><Relationship Id="rId28" Type="http://schemas.openxmlformats.org/officeDocument/2006/relationships/hyperlink" Target="https://unfccc.int/topics/mitigation/workstreams/response-measures/modelling-tools-to-assess-the-impact-of-the-implementation-of-response-measures/integrated-assessment-models-iams-and-energy-environment-economy-e3-models" TargetMode="External"/><Relationship Id="rId36" Type="http://schemas.openxmlformats.org/officeDocument/2006/relationships/hyperlink" Target="https://www.heat.gov/" TargetMode="External"/><Relationship Id="rId49" Type="http://schemas.openxmlformats.org/officeDocument/2006/relationships/hyperlink" Target="https://iri-pycpt.github.io/" TargetMode="External"/><Relationship Id="rId57" Type="http://schemas.openxmlformats.org/officeDocument/2006/relationships/hyperlink" Target="https://www.whoi.edu/" TargetMode="External"/><Relationship Id="rId10" Type="http://schemas.openxmlformats.org/officeDocument/2006/relationships/hyperlink" Target="https://byrd.osu.edu/" TargetMode="External"/><Relationship Id="rId31" Type="http://schemas.openxmlformats.org/officeDocument/2006/relationships/hyperlink" Target="http://iridl.ldeo.columbia.edu/" TargetMode="External"/><Relationship Id="rId44" Type="http://schemas.openxmlformats.org/officeDocument/2006/relationships/hyperlink" Target="https://climate.rutgers.edu/stateclim/" TargetMode="External"/><Relationship Id="rId52" Type="http://schemas.openxmlformats.org/officeDocument/2006/relationships/hyperlink" Target="https://www.unocha.org/themes/environmental-dimensions-emergencies" TargetMode="External"/><Relationship Id="rId60" Type="http://schemas.openxmlformats.org/officeDocument/2006/relationships/hyperlink" Target="https://public.wmo.int/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03CF6-963B-264A-82F4-EDBD693FF7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312" y="-179964"/>
            <a:ext cx="12041688" cy="221658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Addressing Evolving Climate Risks in New Jersey and in a Changing World</a:t>
            </a:r>
            <a:br>
              <a:rPr lang="en-US" sz="4400" dirty="0">
                <a:latin typeface="Cambria" panose="02040503050406030204" pitchFamily="18" charset="0"/>
              </a:rPr>
            </a:b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097B51-ABD2-894C-9290-97938E6988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982" y="1208737"/>
            <a:ext cx="9144000" cy="1196260"/>
          </a:xfrm>
        </p:spPr>
        <p:txBody>
          <a:bodyPr>
            <a:no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Asher Siebert, PhD; Applied Climate Scientist</a:t>
            </a:r>
          </a:p>
          <a:p>
            <a:r>
              <a:rPr lang="en-US" dirty="0">
                <a:latin typeface="Cambria" panose="02040503050406030204" pitchFamily="18" charset="0"/>
                <a:hlinkClick r:id="rId2"/>
              </a:rPr>
              <a:t>asherb.siebert@gmail.com</a:t>
            </a:r>
            <a:r>
              <a:rPr lang="en-US" dirty="0">
                <a:latin typeface="Cambria" panose="02040503050406030204" pitchFamily="18" charset="0"/>
              </a:rPr>
              <a:t>, </a:t>
            </a:r>
          </a:p>
          <a:p>
            <a:r>
              <a:rPr lang="en-US" dirty="0">
                <a:latin typeface="Cambria" panose="02040503050406030204" pitchFamily="18" charset="0"/>
                <a:hlinkClick r:id="rId3"/>
              </a:rPr>
              <a:t>LinkedIn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dirty="0">
                <a:latin typeface="Cambria" panose="02040503050406030204" pitchFamily="18" charset="0"/>
                <a:hlinkClick r:id="rId4"/>
              </a:rPr>
              <a:t>Google Scholar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dirty="0">
                <a:latin typeface="Cambria" panose="02040503050406030204" pitchFamily="18" charset="0"/>
                <a:hlinkClick r:id="rId5"/>
              </a:rPr>
              <a:t>ORCID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dirty="0">
                <a:latin typeface="Cambria" panose="02040503050406030204" pitchFamily="18" charset="0"/>
                <a:hlinkClick r:id="rId6"/>
              </a:rPr>
              <a:t>ResearchGate</a:t>
            </a:r>
            <a:endParaRPr lang="en-US" dirty="0">
              <a:latin typeface="Cambria" panose="02040503050406030204" pitchFamily="18" charset="0"/>
            </a:endParaRPr>
          </a:p>
          <a:p>
            <a:endParaRPr lang="en-US" dirty="0">
              <a:latin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</a:rPr>
              <a:t>Candidate: Assistant Extension Specialist in Climate Services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Cambria" panose="02040503050406030204" pitchFamily="18" charset="0"/>
              </a:rPr>
              <a:t>Department of Environmental Sciences (DES)/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Cambria" panose="02040503050406030204" pitchFamily="18" charset="0"/>
              </a:rPr>
              <a:t>School of Environmental and Biological Sciences (SEBS)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Cambria" panose="02040503050406030204" pitchFamily="18" charset="0"/>
              </a:rPr>
              <a:t>Rutgers Cooperative Extension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Cambria" panose="02040503050406030204" pitchFamily="18" charset="0"/>
              </a:rPr>
              <a:t>Rutgers University</a:t>
            </a:r>
          </a:p>
          <a:p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679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DAC51-9426-514B-B754-D0325E04B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265"/>
            <a:ext cx="10515600" cy="578772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Seminar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96D3E-7F71-A046-9BB6-9DD417E37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14400"/>
            <a:ext cx="10908323" cy="5943600"/>
          </a:xfrm>
        </p:spPr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Position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Research 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Outreach and Extension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Funding and Collaboration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Teaching and Advising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Justice, Equity, Diversity, Inclusion (JEDI)</a:t>
            </a:r>
          </a:p>
          <a:p>
            <a:r>
              <a:rPr lang="en-US" dirty="0">
                <a:latin typeface="Cambria" panose="02040503050406030204" pitchFamily="18" charset="0"/>
              </a:rPr>
              <a:t>Work/Education History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Senior Staff Associate &amp; Postdoc </a:t>
            </a:r>
            <a:r>
              <a:rPr lang="en-US" dirty="0">
                <a:latin typeface="Cambria" panose="02040503050406030204" pitchFamily="18" charset="0"/>
                <a:hlinkClick r:id="rId2"/>
              </a:rPr>
              <a:t>Columbia</a:t>
            </a:r>
            <a:r>
              <a:rPr lang="en-US" dirty="0">
                <a:latin typeface="Cambria" panose="02040503050406030204" pitchFamily="18" charset="0"/>
              </a:rPr>
              <a:t> (</a:t>
            </a:r>
            <a:r>
              <a:rPr lang="en-US" dirty="0">
                <a:latin typeface="Cambria" panose="02040503050406030204" pitchFamily="18" charset="0"/>
                <a:hlinkClick r:id="rId3"/>
              </a:rPr>
              <a:t>IRI</a:t>
            </a:r>
            <a:r>
              <a:rPr lang="en-US" dirty="0">
                <a:latin typeface="Cambria" panose="02040503050406030204" pitchFamily="18" charset="0"/>
              </a:rPr>
              <a:t>) 2016-2022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Postdoc </a:t>
            </a:r>
            <a:r>
              <a:rPr lang="en-US" dirty="0">
                <a:latin typeface="Cambria" panose="02040503050406030204" pitchFamily="18" charset="0"/>
                <a:hlinkClick r:id="rId4"/>
              </a:rPr>
              <a:t>Princeton Environmental Institute</a:t>
            </a:r>
            <a:r>
              <a:rPr lang="en-US" dirty="0">
                <a:latin typeface="Cambria" panose="02040503050406030204" pitchFamily="18" charset="0"/>
              </a:rPr>
              <a:t> 2015-2016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PhD </a:t>
            </a:r>
            <a:r>
              <a:rPr lang="en-US" dirty="0">
                <a:latin typeface="Cambria" panose="02040503050406030204" pitchFamily="18" charset="0"/>
                <a:hlinkClick r:id="rId5"/>
              </a:rPr>
              <a:t>Rutgers Geography</a:t>
            </a:r>
            <a:r>
              <a:rPr lang="en-US" dirty="0">
                <a:latin typeface="Cambria" panose="02040503050406030204" pitchFamily="18" charset="0"/>
              </a:rPr>
              <a:t> 2009-2015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Staff Associate Columbia/IRI 2006-2008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MA </a:t>
            </a:r>
            <a:r>
              <a:rPr lang="en-US" dirty="0">
                <a:latin typeface="Cambria" panose="02040503050406030204" pitchFamily="18" charset="0"/>
                <a:hlinkClick r:id="rId6"/>
              </a:rPr>
              <a:t>Columbia Climate and Society</a:t>
            </a:r>
            <a:r>
              <a:rPr lang="en-US" dirty="0">
                <a:latin typeface="Cambria" panose="02040503050406030204" pitchFamily="18" charset="0"/>
              </a:rPr>
              <a:t> and </a:t>
            </a:r>
            <a:r>
              <a:rPr lang="en-US" dirty="0">
                <a:latin typeface="Cambria" panose="02040503050406030204" pitchFamily="18" charset="0"/>
                <a:hlinkClick r:id="rId7"/>
              </a:rPr>
              <a:t>NASA-GISS</a:t>
            </a:r>
            <a:r>
              <a:rPr lang="en-US" dirty="0">
                <a:latin typeface="Cambria" panose="02040503050406030204" pitchFamily="18" charset="0"/>
              </a:rPr>
              <a:t> Internship 2005-2006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Graduate work </a:t>
            </a:r>
            <a:r>
              <a:rPr lang="en-US" dirty="0">
                <a:latin typeface="Cambria" panose="02040503050406030204" pitchFamily="18" charset="0"/>
                <a:hlinkClick r:id="rId8"/>
              </a:rPr>
              <a:t>MIT-WHOI</a:t>
            </a:r>
            <a:r>
              <a:rPr lang="en-US" dirty="0">
                <a:latin typeface="Cambria" panose="02040503050406030204" pitchFamily="18" charset="0"/>
              </a:rPr>
              <a:t> Physical Oceanography 2002-2004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BA </a:t>
            </a:r>
            <a:r>
              <a:rPr lang="en-US" dirty="0">
                <a:latin typeface="Cambria" panose="02040503050406030204" pitchFamily="18" charset="0"/>
                <a:hlinkClick r:id="rId9"/>
              </a:rPr>
              <a:t>Princeton Geosciences</a:t>
            </a:r>
            <a:r>
              <a:rPr lang="en-US" dirty="0">
                <a:latin typeface="Cambria" panose="02040503050406030204" pitchFamily="18" charset="0"/>
              </a:rPr>
              <a:t> and internship at </a:t>
            </a:r>
            <a:r>
              <a:rPr lang="en-US" dirty="0">
                <a:latin typeface="Cambria" panose="02040503050406030204" pitchFamily="18" charset="0"/>
                <a:hlinkClick r:id="rId10"/>
              </a:rPr>
              <a:t>Ohio State BPRC</a:t>
            </a:r>
            <a:r>
              <a:rPr lang="en-US" dirty="0">
                <a:latin typeface="Cambria" panose="02040503050406030204" pitchFamily="18" charset="0"/>
              </a:rPr>
              <a:t> 1998-2002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2FE9C5-5710-3743-972F-DD7C7A7F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091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1AB21-4F10-8F4E-B337-00E65CA9E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45" y="110483"/>
            <a:ext cx="11875625" cy="87336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Challenges and Research Areas in Climate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EEFB4-571E-8D4C-8709-886846AC5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29" y="983849"/>
            <a:ext cx="11875625" cy="5763668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Challenges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Science</a:t>
            </a:r>
          </a:p>
          <a:p>
            <a:pPr lvl="2"/>
            <a:r>
              <a:rPr lang="en-US" sz="2600" dirty="0">
                <a:latin typeface="Cambria" panose="02040503050406030204" pitchFamily="18" charset="0"/>
              </a:rPr>
              <a:t>Feedback mechanisms, coupled processes, predictability, uncertainty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Impacts </a:t>
            </a:r>
          </a:p>
          <a:p>
            <a:pPr lvl="2"/>
            <a:r>
              <a:rPr lang="en-US" sz="2600" dirty="0">
                <a:latin typeface="Cambria" panose="02040503050406030204" pitchFamily="18" charset="0"/>
              </a:rPr>
              <a:t>Geophysical hazard, vulnerability, exposure</a:t>
            </a:r>
          </a:p>
          <a:p>
            <a:pPr lvl="2"/>
            <a:r>
              <a:rPr lang="en-US" sz="2600" dirty="0">
                <a:latin typeface="Cambria" panose="02040503050406030204" pitchFamily="18" charset="0"/>
              </a:rPr>
              <a:t>Severe, prolonged and compound extreme events 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Socioeconomic</a:t>
            </a:r>
          </a:p>
          <a:p>
            <a:pPr lvl="2"/>
            <a:r>
              <a:rPr lang="en-US" sz="2600" dirty="0">
                <a:latin typeface="Cambria" panose="02040503050406030204" pitchFamily="18" charset="0"/>
              </a:rPr>
              <a:t>Vulnerability/poverty </a:t>
            </a:r>
          </a:p>
          <a:p>
            <a:pPr lvl="2"/>
            <a:r>
              <a:rPr lang="en-US" sz="2600" dirty="0">
                <a:latin typeface="Cambria" panose="02040503050406030204" pitchFamily="18" charset="0"/>
              </a:rPr>
              <a:t>Funding resilience/adaptation</a:t>
            </a:r>
          </a:p>
          <a:p>
            <a:pPr lvl="2"/>
            <a:r>
              <a:rPr lang="en-US" sz="2600" dirty="0">
                <a:latin typeface="Cambria" panose="02040503050406030204" pitchFamily="18" charset="0"/>
              </a:rPr>
              <a:t>Interdependence and timing of sectoral adaptations</a:t>
            </a:r>
          </a:p>
          <a:p>
            <a:r>
              <a:rPr lang="en-US" sz="3200" dirty="0">
                <a:latin typeface="Cambria" panose="02040503050406030204" pitchFamily="18" charset="0"/>
              </a:rPr>
              <a:t>Research Areas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Data analysis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Predictability/projection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Co-production &amp; tailoring for sector applications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Adaptation/mitigation synergies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Policy &amp; Outreach/Extension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93F35F-4F60-8042-922E-FE4124E82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312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CD96F2F-ABEB-A378-43A4-AE9A07224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5007" y="380637"/>
            <a:ext cx="3033630" cy="2528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AEFE49-D789-1142-A94D-1076CE746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223" y="141032"/>
            <a:ext cx="11910349" cy="1006997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Extreme Events under Climate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7FC6F-A2B2-1E43-B3A2-87CF2A14F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23" y="1122744"/>
            <a:ext cx="7994361" cy="5613721"/>
          </a:xfrm>
        </p:spPr>
        <p:txBody>
          <a:bodyPr>
            <a:normAutofit/>
          </a:bodyPr>
          <a:lstStyle/>
          <a:p>
            <a:pPr lvl="1"/>
            <a:r>
              <a:rPr lang="en-US" sz="3200" dirty="0">
                <a:latin typeface="Cambria" panose="02040503050406030204" pitchFamily="18" charset="0"/>
              </a:rPr>
              <a:t>St</a:t>
            </a:r>
            <a:r>
              <a:rPr lang="en-US" sz="2800" dirty="0">
                <a:latin typeface="Cambria" panose="02040503050406030204" pitchFamily="18" charset="0"/>
              </a:rPr>
              <a:t>atistical methods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Monte Carlo and autoregression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Conditional/Markov analysis 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Distribution analysis – tail behavior and skew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Dynamical and/or blended methods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Weather types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Analogue studies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Modeling compound events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Sector impact modeling (statistical &amp;  dynamical methods)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Combining climate science with sector impacts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Interrelationships of sectoral impacts</a:t>
            </a:r>
          </a:p>
          <a:p>
            <a:pPr lvl="2"/>
            <a:r>
              <a:rPr lang="en-US" sz="2400" dirty="0">
                <a:latin typeface="Cambria" panose="02040503050406030204" pitchFamily="18" charset="0"/>
              </a:rPr>
              <a:t>Tailoring outputs to user needs</a:t>
            </a:r>
          </a:p>
          <a:p>
            <a:pPr marL="457200" lvl="1" indent="0">
              <a:buNone/>
            </a:pPr>
            <a:endParaRPr lang="en-US" sz="2800" dirty="0">
              <a:latin typeface="Cambria" panose="02040503050406030204" pitchFamily="18" charset="0"/>
            </a:endParaRPr>
          </a:p>
          <a:p>
            <a:pPr marL="457200" lvl="1" indent="0">
              <a:buNone/>
            </a:pPr>
            <a:endParaRPr lang="en-US" dirty="0">
              <a:latin typeface="Cambria" panose="02040503050406030204" pitchFamily="18" charset="0"/>
            </a:endParaRPr>
          </a:p>
          <a:p>
            <a:pPr lvl="1"/>
            <a:endParaRPr lang="en-US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3D997FE-2E4D-1C46-96BC-3A3AC87C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7580A4-3BD9-EE67-19EF-9390B527337F}"/>
              </a:ext>
            </a:extLst>
          </p:cNvPr>
          <p:cNvSpPr txBox="1"/>
          <p:nvPr/>
        </p:nvSpPr>
        <p:spPr>
          <a:xfrm>
            <a:off x="9572969" y="788337"/>
            <a:ext cx="2245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Hurricane Sandy 2012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0DD85C-306D-E4B3-D8DB-8D4599D4F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5007" y="4919109"/>
            <a:ext cx="3033630" cy="19388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CEFE75A-08CE-F327-7F3D-9ABB12A72EDC}"/>
              </a:ext>
            </a:extLst>
          </p:cNvPr>
          <p:cNvSpPr txBox="1"/>
          <p:nvPr/>
        </p:nvSpPr>
        <p:spPr>
          <a:xfrm>
            <a:off x="9276551" y="5066827"/>
            <a:ext cx="2658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Wildfire in Manchester, NJ April 2023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2C4E44-E6BA-62F3-CE6C-718C0DE05D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5007" y="2901745"/>
            <a:ext cx="3033630" cy="201736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EF555E5-7732-0828-9C39-67E51B07E6FE}"/>
              </a:ext>
            </a:extLst>
          </p:cNvPr>
          <p:cNvSpPr txBox="1"/>
          <p:nvPr/>
        </p:nvSpPr>
        <p:spPr>
          <a:xfrm>
            <a:off x="9276550" y="3178273"/>
            <a:ext cx="291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Flooding in New Brunswick after Hurricane Ida, 2021</a:t>
            </a:r>
          </a:p>
        </p:txBody>
      </p:sp>
    </p:spTree>
    <p:extLst>
      <p:ext uri="{BB962C8B-B14F-4D97-AF65-F5344CB8AC3E}">
        <p14:creationId xmlns:p14="http://schemas.microsoft.com/office/powerpoint/2010/main" val="2934445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DC88A07-CD50-5D3F-C3E8-1C5B8095D2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2" r="6558" b="3605"/>
          <a:stretch/>
        </p:blipFill>
        <p:spPr bwMode="auto">
          <a:xfrm>
            <a:off x="9256341" y="905452"/>
            <a:ext cx="2877745" cy="198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683A8E-9979-E741-AA0A-316A79E68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72" y="0"/>
            <a:ext cx="11678856" cy="132057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Cambria" panose="02040503050406030204" pitchFamily="18" charset="0"/>
              </a:rPr>
              <a:t>Seasonal/Sub-seasonal Forecasting for Sector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353A9-016A-E44C-B963-0CFCC4081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062" y="1405284"/>
            <a:ext cx="8518718" cy="5133628"/>
          </a:xfrm>
        </p:spPr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Forecasts need to be understandable, flexible and applicable for the user</a:t>
            </a:r>
          </a:p>
          <a:p>
            <a:r>
              <a:rPr lang="en-US" dirty="0">
                <a:latin typeface="Cambria" panose="02040503050406030204" pitchFamily="18" charset="0"/>
              </a:rPr>
              <a:t>Research interest areas include: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Urban adaptation/public health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Agriculture/Fisheries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Coastal Resilience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Energy &amp; Water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Disaster Management &amp; Emergency Response 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Time dependence and interrelationship of sector responses</a:t>
            </a:r>
          </a:p>
        </p:txBody>
      </p:sp>
      <p:pic>
        <p:nvPicPr>
          <p:cNvPr id="4100" name="Picture 4" descr="Climate Effects on Health | CDC">
            <a:hlinkClick r:id="rId4"/>
            <a:extLst>
              <a:ext uri="{FF2B5EF4-FFF2-40B4-BE49-F238E27FC236}">
                <a16:creationId xmlns:a16="http://schemas.microsoft.com/office/drawing/2014/main" id="{2795A271-7578-E548-BBB2-21FAC83B4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550" y="2878214"/>
            <a:ext cx="2789890" cy="2083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7" descr="First-ever Colorado River water shortage is now almost certain, new projections show">
            <a:extLst>
              <a:ext uri="{FF2B5EF4-FFF2-40B4-BE49-F238E27FC236}">
                <a16:creationId xmlns:a16="http://schemas.microsoft.com/office/drawing/2014/main" id="{E0CD9F90-E73A-9443-9313-BA81F01960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4662" y="90545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C934D-53A1-4A46-A77E-C2410E586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0473C6-8D15-6463-8B22-997A2B9AAB63}"/>
              </a:ext>
            </a:extLst>
          </p:cNvPr>
          <p:cNvSpPr txBox="1"/>
          <p:nvPr/>
        </p:nvSpPr>
        <p:spPr>
          <a:xfrm>
            <a:off x="9618322" y="5161675"/>
            <a:ext cx="2149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Lake Mead, NV after </a:t>
            </a:r>
          </a:p>
          <a:p>
            <a:r>
              <a:rPr lang="en-US" dirty="0">
                <a:solidFill>
                  <a:schemeClr val="bg1"/>
                </a:solidFill>
              </a:rPr>
              <a:t>decades of drought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F1B0363-E67F-5C09-D95E-4D4C862DFE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6548" y="4961948"/>
            <a:ext cx="2789891" cy="187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20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A1D63-1BCA-759A-29EB-DC45A0575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2022 NJ State of Climate Report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F7313-2C5C-70F4-5581-D5B31BB28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0845"/>
            <a:ext cx="6627312" cy="5310630"/>
          </a:xfrm>
        </p:spPr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NJ among the fastest rates of temperature increase in the US</a:t>
            </a:r>
          </a:p>
          <a:p>
            <a:r>
              <a:rPr lang="en-US" dirty="0">
                <a:latin typeface="Cambria" panose="02040503050406030204" pitchFamily="18" charset="0"/>
              </a:rPr>
              <a:t>NJ experiencing fast rates of sea level rise </a:t>
            </a:r>
          </a:p>
          <a:p>
            <a:r>
              <a:rPr lang="en-US" dirty="0">
                <a:latin typeface="Cambria" panose="02040503050406030204" pitchFamily="18" charset="0"/>
              </a:rPr>
              <a:t>Strong trend towards wetter conditions</a:t>
            </a:r>
          </a:p>
          <a:p>
            <a:r>
              <a:rPr lang="en-US" dirty="0">
                <a:latin typeface="Cambria" panose="02040503050406030204" pitchFamily="18" charset="0"/>
              </a:rPr>
              <a:t>Both ends of the hydroclimate spectrum amplified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2D6CF0-640A-B592-D613-1DC4F5382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1C3938-A1AF-FC29-86EC-E45E0505C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5952" y="1410845"/>
            <a:ext cx="3228122" cy="21966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C15871-0A2C-02A0-11DF-1D4F754AA2A6}"/>
              </a:ext>
            </a:extLst>
          </p:cNvPr>
          <p:cNvSpPr txBox="1"/>
          <p:nvPr/>
        </p:nvSpPr>
        <p:spPr>
          <a:xfrm>
            <a:off x="8855902" y="3607496"/>
            <a:ext cx="1309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ONJSC 2022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3C6C66-7C11-5709-6B7D-A2BBC2FFF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952" y="3944677"/>
            <a:ext cx="3191778" cy="22322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A89B1E-91E6-E58C-4854-7C27EF286299}"/>
              </a:ext>
            </a:extLst>
          </p:cNvPr>
          <p:cNvSpPr txBox="1"/>
          <p:nvPr/>
        </p:nvSpPr>
        <p:spPr>
          <a:xfrm>
            <a:off x="8855902" y="6081991"/>
            <a:ext cx="1309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ONJSC 2022</a:t>
            </a:r>
          </a:p>
        </p:txBody>
      </p:sp>
    </p:spTree>
    <p:extLst>
      <p:ext uri="{BB962C8B-B14F-4D97-AF65-F5344CB8AC3E}">
        <p14:creationId xmlns:p14="http://schemas.microsoft.com/office/powerpoint/2010/main" val="373532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90F8E-41E4-A9E1-99FD-F7F75445C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135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2021 NJ Climate Resilience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B1797-538B-49A2-1D91-E0EA6F653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667" y="1024604"/>
            <a:ext cx="6852145" cy="4351338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Resilient communities</a:t>
            </a:r>
          </a:p>
          <a:p>
            <a:r>
              <a:rPr lang="en-US" dirty="0">
                <a:latin typeface="Cambria" panose="02040503050406030204" pitchFamily="18" charset="0"/>
              </a:rPr>
              <a:t>Strengthened ecosystems</a:t>
            </a:r>
          </a:p>
          <a:p>
            <a:r>
              <a:rPr lang="en-US" dirty="0">
                <a:latin typeface="Cambria" panose="02040503050406030204" pitchFamily="18" charset="0"/>
              </a:rPr>
              <a:t>Coordinated governance</a:t>
            </a:r>
          </a:p>
          <a:p>
            <a:r>
              <a:rPr lang="en-US" dirty="0">
                <a:latin typeface="Cambria" panose="02040503050406030204" pitchFamily="18" charset="0"/>
              </a:rPr>
              <a:t>Public awareness and education</a:t>
            </a:r>
          </a:p>
          <a:p>
            <a:r>
              <a:rPr lang="en-US" dirty="0">
                <a:latin typeface="Cambria" panose="02040503050406030204" pitchFamily="18" charset="0"/>
              </a:rPr>
              <a:t>Climate informed investment and financing</a:t>
            </a:r>
          </a:p>
          <a:p>
            <a:r>
              <a:rPr lang="en-US" dirty="0">
                <a:latin typeface="Cambria" panose="02040503050406030204" pitchFamily="18" charset="0"/>
              </a:rPr>
              <a:t>Coastal resilience plan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DD43E-717D-4418-0B49-0B4F84EDC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DBCD41-97B2-5626-E020-12B1A12C0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8388" y="1024604"/>
            <a:ext cx="3727624" cy="17837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20BBE6-D101-C52A-A9D9-75FAD7BB2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0251" y="3164698"/>
            <a:ext cx="4649124" cy="30036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D593C6-C7AC-C52E-9BB3-88F5CBA894AD}"/>
              </a:ext>
            </a:extLst>
          </p:cNvPr>
          <p:cNvSpPr txBox="1"/>
          <p:nvPr/>
        </p:nvSpPr>
        <p:spPr>
          <a:xfrm>
            <a:off x="7068140" y="2769454"/>
            <a:ext cx="5193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Governor Murphy and other signatories of 2021 plan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7F49A4-9B7B-BDE7-1C03-08F836D0670D}"/>
              </a:ext>
            </a:extLst>
          </p:cNvPr>
          <p:cNvSpPr txBox="1"/>
          <p:nvPr/>
        </p:nvSpPr>
        <p:spPr>
          <a:xfrm>
            <a:off x="7788545" y="6171684"/>
            <a:ext cx="4200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NJ Environmental Justice communities DEP</a:t>
            </a:r>
          </a:p>
        </p:txBody>
      </p:sp>
    </p:spTree>
    <p:extLst>
      <p:ext uri="{BB962C8B-B14F-4D97-AF65-F5344CB8AC3E}">
        <p14:creationId xmlns:p14="http://schemas.microsoft.com/office/powerpoint/2010/main" val="3849830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FE49-D789-1142-A94D-1076CE746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25" y="0"/>
            <a:ext cx="11910349" cy="795460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Urban Adaptation, Resilience and Justice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7FC6F-A2B2-1E43-B3A2-87CF2A14F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7929"/>
            <a:ext cx="6688740" cy="6050071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 Heat &amp; Health </a:t>
            </a:r>
          </a:p>
          <a:p>
            <a:pPr lvl="1"/>
            <a:r>
              <a:rPr lang="en-US" sz="3200" dirty="0">
                <a:latin typeface="Cambria" panose="02040503050406030204" pitchFamily="18" charset="0"/>
              </a:rPr>
              <a:t>Urban heat island</a:t>
            </a:r>
          </a:p>
          <a:p>
            <a:pPr lvl="1"/>
            <a:r>
              <a:rPr lang="en-US" sz="3200" dirty="0">
                <a:latin typeface="Cambria" panose="02040503050406030204" pitchFamily="18" charset="0"/>
              </a:rPr>
              <a:t>Vulnerable populations </a:t>
            </a:r>
          </a:p>
          <a:p>
            <a:pPr lvl="1"/>
            <a:r>
              <a:rPr lang="en-US" sz="3200" dirty="0">
                <a:latin typeface="Cambria" panose="02040503050406030204" pitchFamily="18" charset="0"/>
              </a:rPr>
              <a:t>NJ Future and NJDEP initiatives </a:t>
            </a:r>
          </a:p>
          <a:p>
            <a:r>
              <a:rPr lang="en-US" sz="3200" dirty="0">
                <a:latin typeface="Cambria" panose="02040503050406030204" pitchFamily="18" charset="0"/>
              </a:rPr>
              <a:t>Infrastructure vulnerability</a:t>
            </a:r>
          </a:p>
          <a:p>
            <a:pPr lvl="1"/>
            <a:r>
              <a:rPr lang="en-US" sz="3200" dirty="0">
                <a:latin typeface="Cambria" panose="02040503050406030204" pitchFamily="18" charset="0"/>
              </a:rPr>
              <a:t>Roads, public transit, water/wastewater treatment, hospitals, airport</a:t>
            </a:r>
          </a:p>
          <a:p>
            <a:pPr lvl="1"/>
            <a:r>
              <a:rPr lang="en-US" sz="3200" dirty="0">
                <a:latin typeface="Cambria" panose="02040503050406030204" pitchFamily="18" charset="0"/>
              </a:rPr>
              <a:t>Financial, policy and outreach</a:t>
            </a:r>
          </a:p>
          <a:p>
            <a:r>
              <a:rPr lang="en-US" sz="3200" dirty="0">
                <a:latin typeface="Cambria" panose="02040503050406030204" pitchFamily="18" charset="0"/>
              </a:rPr>
              <a:t>Adaptation Initiative Examples </a:t>
            </a:r>
          </a:p>
          <a:p>
            <a:pPr lvl="1"/>
            <a:r>
              <a:rPr lang="en-US" sz="3200" dirty="0">
                <a:latin typeface="Cambria" panose="02040503050406030204" pitchFamily="18" charset="0"/>
              </a:rPr>
              <a:t>CDC – Climate Ready States and Cities Initiative (CRSCI)</a:t>
            </a:r>
          </a:p>
          <a:p>
            <a:pPr lvl="1"/>
            <a:r>
              <a:rPr lang="en-US" sz="3200" dirty="0">
                <a:latin typeface="Cambria" panose="02040503050406030204" pitchFamily="18" charset="0"/>
              </a:rPr>
              <a:t>NIHHIS/NOAA – National Integrated Heat Health Information System</a:t>
            </a:r>
          </a:p>
          <a:p>
            <a:pPr lvl="1"/>
            <a:r>
              <a:rPr lang="en-US" sz="3200" dirty="0">
                <a:latin typeface="Cambria" panose="02040503050406030204" pitchFamily="18" charset="0"/>
              </a:rPr>
              <a:t>Rebuild by Design projects supported by HUD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EAE9C7-08C6-2A41-8AE2-D3D81363E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7F7D15-973A-8C46-B934-F57EDC441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9774" y="691159"/>
            <a:ext cx="3524026" cy="30165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714BEE-7FEB-4DC6-8517-5202DEE04813}"/>
              </a:ext>
            </a:extLst>
          </p:cNvPr>
          <p:cNvSpPr txBox="1"/>
          <p:nvPr/>
        </p:nvSpPr>
        <p:spPr>
          <a:xfrm>
            <a:off x="9181579" y="3786896"/>
            <a:ext cx="1309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ONJSC 2022</a:t>
            </a:r>
          </a:p>
        </p:txBody>
      </p:sp>
      <p:pic>
        <p:nvPicPr>
          <p:cNvPr id="1026" name="Picture 2" descr="Hoboken Rebuild By Design Site Plan Map">
            <a:extLst>
              <a:ext uri="{FF2B5EF4-FFF2-40B4-BE49-F238E27FC236}">
                <a16:creationId xmlns:a16="http://schemas.microsoft.com/office/drawing/2014/main" id="{4EE84710-A5DF-999F-53EB-7CA845B8A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774" y="4156228"/>
            <a:ext cx="3435232" cy="210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EB21F8-5AC0-1521-F950-D2270C87D453}"/>
              </a:ext>
            </a:extLst>
          </p:cNvPr>
          <p:cNvSpPr txBox="1"/>
          <p:nvPr/>
        </p:nvSpPr>
        <p:spPr>
          <a:xfrm>
            <a:off x="7829774" y="6342206"/>
            <a:ext cx="3823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Rebuild by Design Schematic, Hoboken</a:t>
            </a:r>
          </a:p>
        </p:txBody>
      </p:sp>
    </p:spTree>
    <p:extLst>
      <p:ext uri="{BB962C8B-B14F-4D97-AF65-F5344CB8AC3E}">
        <p14:creationId xmlns:p14="http://schemas.microsoft.com/office/powerpoint/2010/main" val="25389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FE49-D789-1142-A94D-1076CE746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25" y="0"/>
            <a:ext cx="11910349" cy="795460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Agriculture/Fisheries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7FC6F-A2B2-1E43-B3A2-87CF2A14F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714579"/>
            <a:ext cx="8242127" cy="6143422"/>
          </a:xfrm>
        </p:spPr>
        <p:txBody>
          <a:bodyPr>
            <a:normAutofit fontScale="32500" lnSpcReduction="20000"/>
          </a:bodyPr>
          <a:lstStyle/>
          <a:p>
            <a:r>
              <a:rPr lang="en-US" sz="9600" dirty="0">
                <a:latin typeface="Cambria" panose="02040503050406030204" pitchFamily="18" charset="0"/>
              </a:rPr>
              <a:t>Farming impacts</a:t>
            </a:r>
          </a:p>
          <a:p>
            <a:pPr lvl="1"/>
            <a:r>
              <a:rPr lang="en-US" sz="8000" dirty="0">
                <a:latin typeface="Cambria" panose="02040503050406030204" pitchFamily="18" charset="0"/>
              </a:rPr>
              <a:t>Floods/Storms</a:t>
            </a:r>
          </a:p>
          <a:p>
            <a:pPr lvl="1"/>
            <a:r>
              <a:rPr lang="en-US" sz="8000" dirty="0">
                <a:latin typeface="Cambria" panose="02040503050406030204" pitchFamily="18" charset="0"/>
              </a:rPr>
              <a:t>Heat waves/Droughts/Fires</a:t>
            </a:r>
          </a:p>
          <a:p>
            <a:pPr lvl="1"/>
            <a:r>
              <a:rPr lang="en-US" sz="8000" dirty="0">
                <a:latin typeface="Cambria" panose="02040503050406030204" pitchFamily="18" charset="0"/>
              </a:rPr>
              <a:t>Expanded range of pests </a:t>
            </a:r>
          </a:p>
          <a:p>
            <a:pPr lvl="1"/>
            <a:r>
              <a:rPr lang="en-US" sz="8000" dirty="0">
                <a:latin typeface="Cambria" panose="02040503050406030204" pitchFamily="18" charset="0"/>
              </a:rPr>
              <a:t>Shifting seasons</a:t>
            </a:r>
          </a:p>
          <a:p>
            <a:r>
              <a:rPr lang="en-US" sz="9600" dirty="0">
                <a:latin typeface="Cambria" panose="02040503050406030204" pitchFamily="18" charset="0"/>
              </a:rPr>
              <a:t>Fisheries impacts</a:t>
            </a:r>
          </a:p>
          <a:p>
            <a:pPr lvl="1"/>
            <a:r>
              <a:rPr lang="en-US" sz="8000" dirty="0">
                <a:latin typeface="Cambria" panose="02040503050406030204" pitchFamily="18" charset="0"/>
              </a:rPr>
              <a:t>Marine heat waves</a:t>
            </a:r>
          </a:p>
          <a:p>
            <a:pPr lvl="1"/>
            <a:r>
              <a:rPr lang="en-US" sz="8000" dirty="0">
                <a:latin typeface="Cambria" panose="02040503050406030204" pitchFamily="18" charset="0"/>
              </a:rPr>
              <a:t>Acidification</a:t>
            </a:r>
          </a:p>
          <a:p>
            <a:pPr lvl="1"/>
            <a:r>
              <a:rPr lang="en-US" sz="8000" dirty="0">
                <a:latin typeface="Cambria" panose="02040503050406030204" pitchFamily="18" charset="0"/>
              </a:rPr>
              <a:t>Storms</a:t>
            </a:r>
          </a:p>
          <a:p>
            <a:r>
              <a:rPr lang="en-US" sz="9600" dirty="0">
                <a:latin typeface="Cambria" panose="02040503050406030204" pitchFamily="18" charset="0"/>
              </a:rPr>
              <a:t>Adaptations</a:t>
            </a:r>
            <a:r>
              <a:rPr lang="en-US" sz="6000" dirty="0">
                <a:latin typeface="Cambria" panose="02040503050406030204" pitchFamily="18" charset="0"/>
              </a:rPr>
              <a:t> </a:t>
            </a:r>
          </a:p>
          <a:p>
            <a:pPr lvl="1"/>
            <a:r>
              <a:rPr lang="en-US" sz="8000" dirty="0">
                <a:latin typeface="Cambria" panose="02040503050406030204" pitchFamily="18" charset="0"/>
              </a:rPr>
              <a:t>Low or no till agriculture </a:t>
            </a:r>
          </a:p>
          <a:p>
            <a:pPr lvl="1"/>
            <a:r>
              <a:rPr lang="en-US" sz="8000" dirty="0">
                <a:latin typeface="Cambria" panose="02040503050406030204" pitchFamily="18" charset="0"/>
              </a:rPr>
              <a:t>Rotational grazing </a:t>
            </a:r>
          </a:p>
          <a:p>
            <a:pPr lvl="1"/>
            <a:r>
              <a:rPr lang="en-US" sz="8000" dirty="0">
                <a:latin typeface="Cambria" panose="02040503050406030204" pitchFamily="18" charset="0"/>
              </a:rPr>
              <a:t>Heat tolerant crop varieties</a:t>
            </a:r>
          </a:p>
          <a:p>
            <a:pPr lvl="1"/>
            <a:r>
              <a:rPr lang="en-US" sz="8000" dirty="0">
                <a:latin typeface="Cambria" panose="02040503050406030204" pitchFamily="18" charset="0"/>
              </a:rPr>
              <a:t>Fire weather forecasting and controlled burns </a:t>
            </a:r>
          </a:p>
          <a:p>
            <a:pPr lvl="1"/>
            <a:r>
              <a:rPr lang="en-US" sz="8000" dirty="0">
                <a:latin typeface="Cambria" panose="02040503050406030204" pitchFamily="18" charset="0"/>
              </a:rPr>
              <a:t>Early warning systems for pest invasions</a:t>
            </a:r>
          </a:p>
          <a:p>
            <a:pPr lvl="1"/>
            <a:r>
              <a:rPr lang="en-US" sz="8000" dirty="0">
                <a:latin typeface="Cambria" panose="02040503050406030204" pitchFamily="18" charset="0"/>
              </a:rPr>
              <a:t>Marine heat wave forecasts</a:t>
            </a:r>
          </a:p>
          <a:p>
            <a:pPr lvl="1"/>
            <a:r>
              <a:rPr lang="en-US" sz="8000" dirty="0">
                <a:latin typeface="Cambria" panose="02040503050406030204" pitchFamily="18" charset="0"/>
              </a:rPr>
              <a:t>Seasonal storm forecasts</a:t>
            </a:r>
          </a:p>
          <a:p>
            <a:pPr lvl="1"/>
            <a:endParaRPr lang="en-US" sz="4700" dirty="0">
              <a:latin typeface="Cambria" panose="02040503050406030204" pitchFamily="18" charset="0"/>
            </a:endParaRPr>
          </a:p>
          <a:p>
            <a:pPr lvl="1"/>
            <a:endParaRPr lang="en-US" sz="47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51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5100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EAE9C7-08C6-2A41-8AE2-D3D81363E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720358-9CAB-5FED-BC1E-92F76AAC2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899" y="1103073"/>
            <a:ext cx="3621275" cy="2416741"/>
          </a:xfrm>
          <a:prstGeom prst="rect">
            <a:avLst/>
          </a:prstGeom>
        </p:spPr>
      </p:pic>
      <p:pic>
        <p:nvPicPr>
          <p:cNvPr id="4098" name="Picture 2" descr="Point Pleasant clam boats">
            <a:extLst>
              <a:ext uri="{FF2B5EF4-FFF2-40B4-BE49-F238E27FC236}">
                <a16:creationId xmlns:a16="http://schemas.microsoft.com/office/drawing/2014/main" id="{C7C632CF-5FFE-0701-4E64-2B4B3128F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261" y="3933171"/>
            <a:ext cx="3658913" cy="2305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67901C-8093-86D6-9278-69301EDD2FB2}"/>
              </a:ext>
            </a:extLst>
          </p:cNvPr>
          <p:cNvSpPr txBox="1"/>
          <p:nvPr/>
        </p:nvSpPr>
        <p:spPr>
          <a:xfrm>
            <a:off x="9244208" y="6501008"/>
            <a:ext cx="2132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Docks at Pt. Pleasant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321351-5E3D-7C60-4BC6-6730820BE3AC}"/>
              </a:ext>
            </a:extLst>
          </p:cNvPr>
          <p:cNvSpPr txBox="1"/>
          <p:nvPr/>
        </p:nvSpPr>
        <p:spPr>
          <a:xfrm>
            <a:off x="9081370" y="3567443"/>
            <a:ext cx="2695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Pemberton blueberry farm</a:t>
            </a:r>
          </a:p>
        </p:txBody>
      </p:sp>
    </p:spTree>
    <p:extLst>
      <p:ext uri="{BB962C8B-B14F-4D97-AF65-F5344CB8AC3E}">
        <p14:creationId xmlns:p14="http://schemas.microsoft.com/office/powerpoint/2010/main" val="1309675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FE49-D789-1142-A94D-1076CE746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74" y="71720"/>
            <a:ext cx="11910349" cy="795460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Coastal Vulnerability and Adaptation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7FC6F-A2B2-1E43-B3A2-87CF2A14F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0586"/>
            <a:ext cx="7390356" cy="5697413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Natural Vulnerabilities 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Major storms/erosion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Sea level rise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Saline intrusion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Wetlands loss/degradation</a:t>
            </a:r>
          </a:p>
          <a:p>
            <a:r>
              <a:rPr lang="en-US" sz="3200" dirty="0">
                <a:latin typeface="Cambria" panose="02040503050406030204" pitchFamily="18" charset="0"/>
              </a:rPr>
              <a:t>Socioeconomic Vulnerabilities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Insurance failures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Competing demands</a:t>
            </a:r>
          </a:p>
          <a:p>
            <a:r>
              <a:rPr lang="en-US" sz="3200" dirty="0">
                <a:latin typeface="Cambria" panose="02040503050406030204" pitchFamily="18" charset="0"/>
              </a:rPr>
              <a:t>Adaptive Responses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New FEMA building codes post-Sandy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Blue Acres for adaptation to flood risk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Bureau of Climate Resilience Planning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Wetlands restoration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Dune protection/beach replenishment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Integration of hard and natural infrastructure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Managed relocation/retreat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EAE9C7-08C6-2A41-8AE2-D3D81363E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2173A7-A0D9-526C-07C0-2449F7A34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988" y="3674378"/>
            <a:ext cx="3917505" cy="26116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37CC21-9052-31FE-EB42-757E7F280001}"/>
              </a:ext>
            </a:extLst>
          </p:cNvPr>
          <p:cNvSpPr txBox="1"/>
          <p:nvPr/>
        </p:nvSpPr>
        <p:spPr>
          <a:xfrm>
            <a:off x="8326667" y="6215746"/>
            <a:ext cx="3732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Seven Mile Island Innovation Lab, </a:t>
            </a:r>
          </a:p>
          <a:p>
            <a:pPr algn="ctr"/>
            <a:r>
              <a:rPr lang="en-US" dirty="0"/>
              <a:t>NJ Climate Resilience Strategy 2021</a:t>
            </a:r>
          </a:p>
        </p:txBody>
      </p:sp>
      <p:pic>
        <p:nvPicPr>
          <p:cNvPr id="2050" name="Picture 2" descr="Aerial of the Mantoloking Bridge after Superstorm Sandy in 2012.">
            <a:extLst>
              <a:ext uri="{FF2B5EF4-FFF2-40B4-BE49-F238E27FC236}">
                <a16:creationId xmlns:a16="http://schemas.microsoft.com/office/drawing/2014/main" id="{34350806-7ED8-9993-40AA-63BE8FC1F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987" y="1045479"/>
            <a:ext cx="3875541" cy="219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14F7FD-20D4-F14C-FFC7-F01429935B90}"/>
              </a:ext>
            </a:extLst>
          </p:cNvPr>
          <p:cNvSpPr txBox="1"/>
          <p:nvPr/>
        </p:nvSpPr>
        <p:spPr>
          <a:xfrm>
            <a:off x="8662722" y="3269895"/>
            <a:ext cx="3060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Mantaloking</a:t>
            </a:r>
            <a:r>
              <a:rPr lang="en-US" dirty="0"/>
              <a:t>, after Sandy 2012</a:t>
            </a:r>
          </a:p>
        </p:txBody>
      </p:sp>
    </p:spTree>
    <p:extLst>
      <p:ext uri="{BB962C8B-B14F-4D97-AF65-F5344CB8AC3E}">
        <p14:creationId xmlns:p14="http://schemas.microsoft.com/office/powerpoint/2010/main" val="434422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FE49-D789-1142-A94D-1076CE746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25" y="0"/>
            <a:ext cx="11910349" cy="795460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Utilities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7FC6F-A2B2-1E43-B3A2-87CF2A14F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02083"/>
            <a:ext cx="6688740" cy="5855917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 </a:t>
            </a:r>
            <a:r>
              <a:rPr lang="en-US" sz="4000" dirty="0">
                <a:latin typeface="Cambria" panose="02040503050406030204" pitchFamily="18" charset="0"/>
              </a:rPr>
              <a:t>Offshore Wind </a:t>
            </a:r>
          </a:p>
          <a:p>
            <a:pPr lvl="1"/>
            <a:r>
              <a:rPr lang="en-US" sz="2900" dirty="0">
                <a:latin typeface="Cambria" panose="02040503050406030204" pitchFamily="18" charset="0"/>
              </a:rPr>
              <a:t>Forecasting wind anomalies for construction and operation</a:t>
            </a:r>
          </a:p>
          <a:p>
            <a:r>
              <a:rPr lang="en-US" sz="4000" dirty="0">
                <a:latin typeface="Cambria" panose="02040503050406030204" pitchFamily="18" charset="0"/>
              </a:rPr>
              <a:t>Fossil Fuels/Electricity operations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Blackout risk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Adaptive forecasting/management </a:t>
            </a:r>
            <a:endParaRPr lang="en-US" sz="4000" dirty="0">
              <a:latin typeface="Cambria" panose="02040503050406030204" pitchFamily="18" charset="0"/>
            </a:endParaRPr>
          </a:p>
          <a:p>
            <a:r>
              <a:rPr lang="en-US" sz="4000" dirty="0">
                <a:latin typeface="Cambria" panose="02040503050406030204" pitchFamily="18" charset="0"/>
              </a:rPr>
              <a:t>Water Infrastructure </a:t>
            </a:r>
          </a:p>
          <a:p>
            <a:pPr lvl="1"/>
            <a:r>
              <a:rPr lang="en-US" sz="2900" dirty="0">
                <a:latin typeface="Cambria" panose="02040503050406030204" pitchFamily="18" charset="0"/>
              </a:rPr>
              <a:t>NJDEP – forecasting for adaptive reservoir management</a:t>
            </a:r>
          </a:p>
          <a:p>
            <a:pPr lvl="2"/>
            <a:r>
              <a:rPr lang="en-US" sz="2500" dirty="0">
                <a:latin typeface="Cambria" panose="02040503050406030204" pitchFamily="18" charset="0"/>
              </a:rPr>
              <a:t>heat and drought</a:t>
            </a:r>
          </a:p>
          <a:p>
            <a:pPr lvl="2"/>
            <a:r>
              <a:rPr lang="en-US" sz="2500" dirty="0">
                <a:latin typeface="Cambria" panose="02040503050406030204" pitchFamily="18" charset="0"/>
              </a:rPr>
              <a:t>water quality degradation</a:t>
            </a:r>
          </a:p>
          <a:p>
            <a:pPr lvl="2"/>
            <a:r>
              <a:rPr lang="en-US" sz="2500" dirty="0">
                <a:latin typeface="Cambria" panose="02040503050406030204" pitchFamily="18" charset="0"/>
              </a:rPr>
              <a:t>storm surge and flooding</a:t>
            </a:r>
          </a:p>
          <a:p>
            <a:pPr lvl="2"/>
            <a:r>
              <a:rPr lang="en-US" sz="2500" dirty="0">
                <a:latin typeface="Cambria" panose="02040503050406030204" pitchFamily="18" charset="0"/>
              </a:rPr>
              <a:t>increased demand</a:t>
            </a:r>
          </a:p>
          <a:p>
            <a:pPr lvl="1"/>
            <a:r>
              <a:rPr lang="en-US" sz="2900" dirty="0">
                <a:latin typeface="Cambria" panose="02040503050406030204" pitchFamily="18" charset="0"/>
              </a:rPr>
              <a:t>Sensitive aquifers – Highlands, Pinelands</a:t>
            </a:r>
          </a:p>
          <a:p>
            <a:pPr lvl="1"/>
            <a:endParaRPr lang="en-US" dirty="0">
              <a:latin typeface="Cambria" panose="02040503050406030204" pitchFamily="18" charset="0"/>
            </a:endParaRPr>
          </a:p>
          <a:p>
            <a:pPr lvl="1"/>
            <a:endParaRPr lang="en-US" sz="2800" dirty="0">
              <a:latin typeface="Cambria" panose="02040503050406030204" pitchFamily="18" charset="0"/>
            </a:endParaRPr>
          </a:p>
          <a:p>
            <a:pPr lvl="1"/>
            <a:endParaRPr lang="en-US" sz="2800" dirty="0">
              <a:latin typeface="Cambria" panose="02040503050406030204" pitchFamily="18" charset="0"/>
            </a:endParaRPr>
          </a:p>
          <a:p>
            <a:endParaRPr lang="en-US" sz="3200" dirty="0">
              <a:latin typeface="Cambria" panose="020405030504060302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EAE9C7-08C6-2A41-8AE2-D3D81363E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11</a:t>
            </a:fld>
            <a:endParaRPr lang="en-US"/>
          </a:p>
        </p:txBody>
      </p:sp>
      <p:pic>
        <p:nvPicPr>
          <p:cNvPr id="3074" name="Picture 2" descr="N.J. off-shore wind projects make progress">
            <a:extLst>
              <a:ext uri="{FF2B5EF4-FFF2-40B4-BE49-F238E27FC236}">
                <a16:creationId xmlns:a16="http://schemas.microsoft.com/office/drawing/2014/main" id="{F864DFE9-9572-CF79-C1BC-B066A7B67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808" y="247941"/>
            <a:ext cx="2601856" cy="304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91E7960-14AC-24F6-05B7-18AB8D2A9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99" y="3690315"/>
            <a:ext cx="3340273" cy="250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5413F3-644F-93BF-42AF-B802CD1D0B53}"/>
              </a:ext>
            </a:extLst>
          </p:cNvPr>
          <p:cNvSpPr txBox="1"/>
          <p:nvPr/>
        </p:nvSpPr>
        <p:spPr>
          <a:xfrm>
            <a:off x="8793669" y="3333509"/>
            <a:ext cx="2377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Ocean Wind 1 proposal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D5763A-5EAF-E1E6-6BF9-19576460EA28}"/>
              </a:ext>
            </a:extLst>
          </p:cNvPr>
          <p:cNvSpPr txBox="1"/>
          <p:nvPr/>
        </p:nvSpPr>
        <p:spPr>
          <a:xfrm>
            <a:off x="8062982" y="6208046"/>
            <a:ext cx="3673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Lowering of Boonton reservoir levels </a:t>
            </a:r>
          </a:p>
          <a:p>
            <a:pPr algn="ctr"/>
            <a:r>
              <a:rPr lang="en-US" dirty="0"/>
              <a:t>in advance of Sandy 2012</a:t>
            </a:r>
          </a:p>
        </p:txBody>
      </p:sp>
    </p:spTree>
    <p:extLst>
      <p:ext uri="{BB962C8B-B14F-4D97-AF65-F5344CB8AC3E}">
        <p14:creationId xmlns:p14="http://schemas.microsoft.com/office/powerpoint/2010/main" val="3035250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83880-688D-624A-A3F0-F7B649D9F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662782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Funding/Collaboration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5A8A7-16C1-F043-A6B7-5B8788826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099" y="681038"/>
            <a:ext cx="11065701" cy="6158706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Funding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Federal Scientific Agencies: </a:t>
            </a:r>
            <a:r>
              <a:rPr lang="en-US" sz="2800" dirty="0">
                <a:latin typeface="Cambria" panose="02040503050406030204" pitchFamily="18" charset="0"/>
                <a:hlinkClick r:id="rId3"/>
              </a:rPr>
              <a:t>NSF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4"/>
              </a:rPr>
              <a:t>NOAA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5"/>
              </a:rPr>
              <a:t>NASA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6"/>
              </a:rPr>
              <a:t>DOE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7"/>
              </a:rPr>
              <a:t>NIH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8"/>
              </a:rPr>
              <a:t>USGS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9"/>
              </a:rPr>
              <a:t>USDA</a:t>
            </a:r>
            <a:r>
              <a:rPr lang="en-US" sz="2800" dirty="0">
                <a:latin typeface="Cambria" panose="02040503050406030204" pitchFamily="18" charset="0"/>
              </a:rPr>
              <a:t> capacity funding, </a:t>
            </a:r>
            <a:r>
              <a:rPr lang="en-US" sz="2800" dirty="0">
                <a:latin typeface="Cambria" panose="02040503050406030204" pitchFamily="18" charset="0"/>
                <a:hlinkClick r:id="rId10"/>
              </a:rPr>
              <a:t>NOAA CAP/RISA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11"/>
              </a:rPr>
              <a:t>CDC</a:t>
            </a:r>
            <a:endParaRPr lang="en-US" sz="2800" dirty="0">
              <a:latin typeface="Cambria" panose="02040503050406030204" pitchFamily="18" charset="0"/>
            </a:endParaRP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Inflation Reduction Act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Extension and State level: </a:t>
            </a:r>
            <a:r>
              <a:rPr lang="en-US" sz="2800" dirty="0">
                <a:latin typeface="Cambria" panose="02040503050406030204" pitchFamily="18" charset="0"/>
                <a:hlinkClick r:id="rId12"/>
              </a:rPr>
              <a:t>NJAES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13"/>
              </a:rPr>
              <a:t>NJDEP</a:t>
            </a:r>
            <a:r>
              <a:rPr lang="en-US" sz="2800" dirty="0">
                <a:latin typeface="Cambria" panose="02040503050406030204" pitchFamily="18" charset="0"/>
              </a:rPr>
              <a:t>, state appropriations</a:t>
            </a:r>
            <a:endParaRPr lang="en-US" sz="3200" dirty="0">
              <a:latin typeface="Cambria" panose="02040503050406030204" pitchFamily="18" charset="0"/>
            </a:endParaRP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Rutgers affiliated: </a:t>
            </a:r>
            <a:r>
              <a:rPr lang="en-US" sz="2800" dirty="0">
                <a:latin typeface="Cambria" panose="02040503050406030204" pitchFamily="18" charset="0"/>
                <a:hlinkClick r:id="rId14"/>
              </a:rPr>
              <a:t>Climate and Health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15"/>
              </a:rPr>
              <a:t>NJAdapt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16"/>
              </a:rPr>
              <a:t>C2R2</a:t>
            </a:r>
            <a:endParaRPr lang="en-US" sz="3200" dirty="0">
              <a:latin typeface="Cambria" panose="02040503050406030204" pitchFamily="18" charset="0"/>
            </a:endParaRPr>
          </a:p>
          <a:p>
            <a:r>
              <a:rPr lang="en-US" sz="3200" dirty="0">
                <a:latin typeface="Cambria" panose="02040503050406030204" pitchFamily="18" charset="0"/>
              </a:rPr>
              <a:t>Collaboration</a:t>
            </a:r>
            <a:endParaRPr lang="en-US" sz="2800" dirty="0">
              <a:latin typeface="Cambria" panose="02040503050406030204" pitchFamily="18" charset="0"/>
              <a:hlinkClick r:id="rId1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r>
              <a:rPr lang="en-US" sz="2800" dirty="0">
                <a:solidFill>
                  <a:srgbClr val="0563C1"/>
                </a:solidFill>
                <a:latin typeface="Cambria" panose="02040503050406030204" pitchFamily="18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Meteorology</a:t>
            </a:r>
            <a:r>
              <a:rPr lang="en-US" sz="2800" dirty="0">
                <a:latin typeface="Cambria" panose="02040503050406030204" pitchFamily="18" charset="0"/>
              </a:rPr>
              <a:t>/</a:t>
            </a:r>
            <a:r>
              <a:rPr lang="en-US" sz="2800" dirty="0">
                <a:latin typeface="Cambria" panose="02040503050406030204" pitchFamily="18" charset="0"/>
                <a:hlinkClick r:id="rId18"/>
              </a:rPr>
              <a:t>Atmospheric Science</a:t>
            </a:r>
            <a:r>
              <a:rPr lang="en-US" sz="2800" dirty="0">
                <a:latin typeface="Cambria" panose="02040503050406030204" pitchFamily="18" charset="0"/>
              </a:rPr>
              <a:t>/</a:t>
            </a:r>
            <a:r>
              <a:rPr lang="en-US" sz="2800" dirty="0">
                <a:latin typeface="Cambria" panose="02040503050406030204" pitchFamily="18" charset="0"/>
                <a:hlinkClick r:id="rId19"/>
              </a:rPr>
              <a:t>EnvSci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20"/>
              </a:rPr>
              <a:t>Geography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21"/>
              </a:rPr>
              <a:t>Bloustein</a:t>
            </a:r>
            <a:r>
              <a:rPr lang="en-US" sz="2800" dirty="0">
                <a:latin typeface="Cambria" panose="02040503050406030204" pitchFamily="18" charset="0"/>
              </a:rPr>
              <a:t>, Rutgers Climate Institute (</a:t>
            </a:r>
            <a:r>
              <a:rPr lang="en-US" sz="2800" dirty="0">
                <a:latin typeface="Cambria" panose="02040503050406030204" pitchFamily="18" charset="0"/>
                <a:hlinkClick r:id="rId22"/>
              </a:rPr>
              <a:t>RCI</a:t>
            </a:r>
            <a:r>
              <a:rPr lang="en-US" sz="2800" dirty="0">
                <a:latin typeface="Cambria" panose="02040503050406030204" pitchFamily="18" charset="0"/>
              </a:rPr>
              <a:t>), Rutgers Energy Institute (</a:t>
            </a:r>
            <a:r>
              <a:rPr lang="en-US" sz="2800" dirty="0">
                <a:latin typeface="Cambria" panose="02040503050406030204" pitchFamily="18" charset="0"/>
                <a:hlinkClick r:id="rId23"/>
              </a:rPr>
              <a:t>REI</a:t>
            </a:r>
            <a:r>
              <a:rPr lang="en-US" sz="2800" dirty="0">
                <a:latin typeface="Cambria" panose="02040503050406030204" pitchFamily="18" charset="0"/>
              </a:rPr>
              <a:t>), Office of the NJ State Climatologist (</a:t>
            </a:r>
            <a:r>
              <a:rPr lang="en-US" sz="2800" dirty="0">
                <a:latin typeface="Cambria" panose="02040503050406030204" pitchFamily="18" charset="0"/>
                <a:hlinkClick r:id="rId24"/>
              </a:rPr>
              <a:t>ONJSC</a:t>
            </a:r>
            <a:r>
              <a:rPr lang="en-US" sz="2800" dirty="0">
                <a:latin typeface="Cambria" panose="02040503050406030204" pitchFamily="18" charset="0"/>
              </a:rPr>
              <a:t>), </a:t>
            </a:r>
            <a:r>
              <a:rPr lang="en-US" sz="2800" dirty="0">
                <a:latin typeface="Cambria" panose="02040503050406030204" pitchFamily="18" charset="0"/>
                <a:hlinkClick r:id="rId25"/>
              </a:rPr>
              <a:t>Columbia Climate School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Communities throughout the state, utilities, agriculture and fisheries collectives</a:t>
            </a:r>
          </a:p>
          <a:p>
            <a:pPr marL="0" indent="0">
              <a:buNone/>
            </a:pPr>
            <a:endParaRPr lang="en-US" sz="3200" dirty="0">
              <a:latin typeface="Cambria" panose="020405030504060302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A28871-BAC6-D245-B7E3-4707A88F4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880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A1E58-1585-5147-86CC-2B397A90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2591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Teaching/Advising/Curriculum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DE49E-AD4D-884F-8BF6-9E833F88F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973" y="825910"/>
            <a:ext cx="11363128" cy="6032090"/>
          </a:xfrm>
        </p:spPr>
        <p:txBody>
          <a:bodyPr>
            <a:no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Goals 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Research program: climate science, statistics, modeling, societal impact 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Coping with climate risk, creativity, teamwork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Love for/curiosity about planet</a:t>
            </a:r>
          </a:p>
          <a:p>
            <a:r>
              <a:rPr lang="en-US" dirty="0">
                <a:latin typeface="Cambria" panose="02040503050406030204" pitchFamily="18" charset="0"/>
              </a:rPr>
              <a:t>Courses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Climate and Society, Sector Impacts, Applied Forecasting, Quantitative Methods, </a:t>
            </a:r>
            <a:r>
              <a:rPr lang="en-US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Earth Systems, Climate Change, Natural Disasters</a:t>
            </a:r>
            <a:r>
              <a:rPr lang="en-US" dirty="0">
                <a:latin typeface="Cambria" panose="02040503050406030204" pitchFamily="18" charset="0"/>
              </a:rPr>
              <a:t> </a:t>
            </a:r>
          </a:p>
          <a:p>
            <a:r>
              <a:rPr lang="en-US" dirty="0">
                <a:latin typeface="Cambria" panose="02040503050406030204" pitchFamily="18" charset="0"/>
              </a:rPr>
              <a:t>Seminars 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Rutgers, other American universities, other institutions or universities (African)?</a:t>
            </a:r>
          </a:p>
          <a:p>
            <a:r>
              <a:rPr lang="en-US" dirty="0">
                <a:latin typeface="Cambria" panose="02040503050406030204" pitchFamily="18" charset="0"/>
              </a:rPr>
              <a:t>Internships, graduate programs, etc. 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Rutgers departments and extension, Columbia, international/African organizations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A082B2-D0CA-A34A-BE99-2C9D58D8A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144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0E18A-D831-4240-B152-5F0700E67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729" y="136525"/>
            <a:ext cx="11411211" cy="825910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Justice, Equity, Diversity, and Inclusion (JEDI)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7187F-B163-9340-A830-DEFEF22D3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9352"/>
            <a:ext cx="11104984" cy="560212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Climate Impacts are Justice and Equity Issue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IRI work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Princeton postdoc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Rutgers PhD</a:t>
            </a:r>
          </a:p>
          <a:p>
            <a:r>
              <a:rPr lang="en-US" sz="3200" dirty="0">
                <a:latin typeface="Cambria" panose="02040503050406030204" pitchFamily="18" charset="0"/>
              </a:rPr>
              <a:t>Pipeline issue in Earth/Climate Sciences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Outreach: other colleges and international organizations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Outreach: underserved communities, citizen science initiatives</a:t>
            </a:r>
          </a:p>
          <a:p>
            <a:r>
              <a:rPr lang="en-US" sz="3200" dirty="0">
                <a:latin typeface="Cambria" panose="02040503050406030204" pitchFamily="18" charset="0"/>
              </a:rPr>
              <a:t>Recruitment, hiring and acceptance</a:t>
            </a:r>
          </a:p>
          <a:p>
            <a:r>
              <a:rPr lang="en-US" sz="3200" dirty="0">
                <a:latin typeface="Cambria" panose="02040503050406030204" pitchFamily="18" charset="0"/>
              </a:rPr>
              <a:t>Larger thematic initiatives: </a:t>
            </a:r>
            <a:r>
              <a:rPr lang="en-US" sz="3200" dirty="0">
                <a:latin typeface="Cambria" panose="02040503050406030204" pitchFamily="18" charset="0"/>
                <a:hlinkClick r:id="rId3"/>
              </a:rPr>
              <a:t>AGU</a:t>
            </a:r>
            <a:r>
              <a:rPr lang="en-US" sz="3200" dirty="0">
                <a:latin typeface="Cambria" panose="02040503050406030204" pitchFamily="18" charset="0"/>
              </a:rPr>
              <a:t>, </a:t>
            </a:r>
            <a:r>
              <a:rPr lang="en-US" sz="3200" dirty="0">
                <a:latin typeface="Cambria" panose="02040503050406030204" pitchFamily="18" charset="0"/>
                <a:hlinkClick r:id="rId4"/>
              </a:rPr>
              <a:t>AMS</a:t>
            </a:r>
            <a:r>
              <a:rPr lang="en-US" sz="3200" dirty="0">
                <a:latin typeface="Cambria" panose="02040503050406030204" pitchFamily="18" charset="0"/>
              </a:rPr>
              <a:t>, </a:t>
            </a:r>
            <a:r>
              <a:rPr lang="en-US" sz="3200" dirty="0">
                <a:latin typeface="Cambria" panose="02040503050406030204" pitchFamily="18" charset="0"/>
                <a:hlinkClick r:id="rId5"/>
              </a:rPr>
              <a:t>AAG</a:t>
            </a:r>
            <a:endParaRPr lang="en-US" sz="3200" dirty="0">
              <a:latin typeface="Cambria" panose="020405030504060302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3E76F-BBF5-9949-8706-7A2CF5887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543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34522-CFA8-9649-BDDC-BD7A422A1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590"/>
            <a:ext cx="12192000" cy="653447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Columbia/IRI (2016-2022)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8B3FD-66D2-1646-B2DE-DF1222E17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93561"/>
            <a:ext cx="7891114" cy="6609113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World Food </a:t>
            </a:r>
            <a:r>
              <a:rPr lang="en-US" sz="2000" dirty="0" err="1">
                <a:latin typeface="Cambria" panose="02040503050406030204" pitchFamily="18" charset="0"/>
              </a:rPr>
              <a:t>Programme</a:t>
            </a:r>
            <a:r>
              <a:rPr lang="en-US" sz="2000" dirty="0">
                <a:latin typeface="Cambria" panose="02040503050406030204" pitchFamily="18" charset="0"/>
              </a:rPr>
              <a:t> (</a:t>
            </a:r>
            <a:r>
              <a:rPr lang="en-US" sz="2000" dirty="0">
                <a:latin typeface="Cambria" panose="02040503050406030204" pitchFamily="18" charset="0"/>
                <a:hlinkClick r:id="rId2"/>
              </a:rPr>
              <a:t>WFP</a:t>
            </a:r>
            <a:r>
              <a:rPr lang="en-US" sz="2000" dirty="0">
                <a:latin typeface="Cambria" panose="02040503050406030204" pitchFamily="18" charset="0"/>
              </a:rPr>
              <a:t>) Forecast-based Financing (</a:t>
            </a:r>
            <a:r>
              <a:rPr lang="en-US" sz="2000" dirty="0">
                <a:latin typeface="Cambria" panose="02040503050406030204" pitchFamily="18" charset="0"/>
                <a:hlinkClick r:id="rId3"/>
              </a:rPr>
              <a:t>FbF</a:t>
            </a:r>
            <a:r>
              <a:rPr lang="en-US" sz="2000" dirty="0">
                <a:latin typeface="Cambria" panose="02040503050406030204" pitchFamily="18" charset="0"/>
              </a:rPr>
              <a:t>) </a:t>
            </a:r>
          </a:p>
          <a:p>
            <a:pPr lvl="1"/>
            <a:r>
              <a:rPr lang="en-US" sz="1800" dirty="0">
                <a:latin typeface="Cambria" panose="02040503050406030204" pitchFamily="18" charset="0"/>
                <a:hlinkClick r:id="rId4"/>
              </a:rPr>
              <a:t>Niger FbF project</a:t>
            </a:r>
            <a:r>
              <a:rPr lang="en-US" sz="1800" dirty="0">
                <a:latin typeface="Cambria" panose="02040503050406030204" pitchFamily="18" charset="0"/>
              </a:rPr>
              <a:t>:  10 million USD humanitarian </a:t>
            </a:r>
            <a:r>
              <a:rPr lang="en-US" sz="1800" dirty="0">
                <a:latin typeface="Cambria" panose="02040503050406030204" pitchFamily="18" charset="0"/>
                <a:hlinkClick r:id="rId5"/>
              </a:rPr>
              <a:t>payout</a:t>
            </a:r>
            <a:r>
              <a:rPr lang="en-US" sz="1800" dirty="0">
                <a:latin typeface="Cambria" panose="02040503050406030204" pitchFamily="18" charset="0"/>
              </a:rPr>
              <a:t> in 2022</a:t>
            </a:r>
          </a:p>
          <a:p>
            <a:r>
              <a:rPr lang="en-US" sz="2000" dirty="0">
                <a:latin typeface="Cambria" panose="02040503050406030204" pitchFamily="18" charset="0"/>
              </a:rPr>
              <a:t>(</a:t>
            </a:r>
            <a:r>
              <a:rPr lang="en-US" sz="2000" dirty="0">
                <a:latin typeface="Cambria" panose="02040503050406030204" pitchFamily="18" charset="0"/>
                <a:hlinkClick r:id="rId6"/>
              </a:rPr>
              <a:t>ACToday</a:t>
            </a:r>
            <a:r>
              <a:rPr lang="en-US" sz="2000" dirty="0">
                <a:latin typeface="Cambria" panose="02040503050406030204" pitchFamily="18" charset="0"/>
              </a:rPr>
              <a:t>) – Columbia World Project</a:t>
            </a:r>
          </a:p>
          <a:p>
            <a:pPr lvl="1"/>
            <a:r>
              <a:rPr lang="en-US" sz="1800" dirty="0">
                <a:latin typeface="Cambria" panose="02040503050406030204" pitchFamily="18" charset="0"/>
              </a:rPr>
              <a:t>Forecasting/Training with met services in: </a:t>
            </a:r>
            <a:r>
              <a:rPr lang="en-US" sz="1800" dirty="0">
                <a:latin typeface="Cambria" panose="02040503050406030204" pitchFamily="18" charset="0"/>
                <a:hlinkClick r:id="rId7"/>
              </a:rPr>
              <a:t>Senegal</a:t>
            </a:r>
            <a:r>
              <a:rPr lang="en-US" sz="1800" dirty="0">
                <a:latin typeface="Cambria" panose="02040503050406030204" pitchFamily="18" charset="0"/>
              </a:rPr>
              <a:t>, </a:t>
            </a:r>
            <a:r>
              <a:rPr lang="en-US" sz="1800" dirty="0">
                <a:latin typeface="Cambria" panose="02040503050406030204" pitchFamily="18" charset="0"/>
                <a:hlinkClick r:id="rId8"/>
              </a:rPr>
              <a:t>Ethiopia</a:t>
            </a:r>
            <a:r>
              <a:rPr lang="en-US" sz="1800" dirty="0">
                <a:latin typeface="Cambria" panose="02040503050406030204" pitchFamily="18" charset="0"/>
              </a:rPr>
              <a:t>, </a:t>
            </a:r>
            <a:r>
              <a:rPr lang="en-US" sz="1800" dirty="0">
                <a:latin typeface="Cambria" panose="02040503050406030204" pitchFamily="18" charset="0"/>
                <a:hlinkClick r:id="rId9"/>
              </a:rPr>
              <a:t>Bangladesh</a:t>
            </a:r>
            <a:endParaRPr lang="en-US" sz="1800" dirty="0">
              <a:latin typeface="Cambria" panose="02040503050406030204" pitchFamily="18" charset="0"/>
            </a:endParaRPr>
          </a:p>
          <a:p>
            <a:pPr lvl="1"/>
            <a:r>
              <a:rPr lang="en-US" sz="1800" dirty="0">
                <a:latin typeface="Cambria" panose="02040503050406030204" pitchFamily="18" charset="0"/>
              </a:rPr>
              <a:t>Curriculum development (2020-2022): </a:t>
            </a:r>
            <a:r>
              <a:rPr lang="en-US" sz="1800" dirty="0">
                <a:latin typeface="Cambria" panose="02040503050406030204" pitchFamily="18" charset="0"/>
                <a:hlinkClick r:id="rId10"/>
              </a:rPr>
              <a:t>CRMAE</a:t>
            </a:r>
            <a:r>
              <a:rPr lang="en-US" sz="1800" dirty="0">
                <a:latin typeface="Cambria" panose="02040503050406030204" pitchFamily="18" charset="0"/>
              </a:rPr>
              <a:t> – Ethiopia</a:t>
            </a:r>
            <a:r>
              <a:rPr lang="en-US" sz="1600" dirty="0">
                <a:latin typeface="Cambria" panose="02040503050406030204" pitchFamily="18" charset="0"/>
              </a:rPr>
              <a:t> </a:t>
            </a:r>
          </a:p>
          <a:p>
            <a:pPr algn="just"/>
            <a:r>
              <a:rPr lang="en-US" sz="2000" dirty="0">
                <a:latin typeface="Cambria" panose="02040503050406030204" pitchFamily="18" charset="0"/>
              </a:rPr>
              <a:t>(</a:t>
            </a:r>
            <a:r>
              <a:rPr lang="en-US" sz="2000" dirty="0">
                <a:latin typeface="Cambria" panose="02040503050406030204" pitchFamily="18" charset="0"/>
                <a:hlinkClick r:id="rId11"/>
              </a:rPr>
              <a:t>CCAFS</a:t>
            </a:r>
            <a:r>
              <a:rPr lang="en-US" sz="2000" dirty="0">
                <a:latin typeface="Cambria" panose="02040503050406030204" pitchFamily="18" charset="0"/>
              </a:rPr>
              <a:t>) Rwanda (</a:t>
            </a:r>
            <a:r>
              <a:rPr lang="en-US" sz="2000" dirty="0">
                <a:latin typeface="Cambria" panose="02040503050406030204" pitchFamily="18" charset="0"/>
                <a:hlinkClick r:id="rId12"/>
              </a:rPr>
              <a:t>USAID</a:t>
            </a:r>
            <a:r>
              <a:rPr lang="en-US" sz="2000" dirty="0">
                <a:latin typeface="Cambria" panose="02040503050406030204" pitchFamily="18" charset="0"/>
              </a:rPr>
              <a:t>) (2016-2019): 2018 Africa Climate Smart Project of the year</a:t>
            </a:r>
          </a:p>
          <a:p>
            <a:pPr lvl="1" algn="just"/>
            <a:r>
              <a:rPr lang="en-US" sz="1800" dirty="0">
                <a:latin typeface="Cambria" panose="02040503050406030204" pitchFamily="18" charset="0"/>
              </a:rPr>
              <a:t>Forecasting/Training/Collaboration with staff at </a:t>
            </a:r>
            <a:r>
              <a:rPr lang="en-US" sz="1800" dirty="0">
                <a:latin typeface="Cambria" panose="02040503050406030204" pitchFamily="18" charset="0"/>
                <a:hlinkClick r:id="rId13"/>
              </a:rPr>
              <a:t>MeteoRwanda</a:t>
            </a:r>
            <a:r>
              <a:rPr lang="en-US" sz="1800" dirty="0">
                <a:latin typeface="Cambria" panose="02040503050406030204" pitchFamily="18" charset="0"/>
              </a:rPr>
              <a:t>, (</a:t>
            </a:r>
            <a:r>
              <a:rPr lang="en-US" sz="1800" dirty="0">
                <a:latin typeface="Cambria" panose="02040503050406030204" pitchFamily="18" charset="0"/>
                <a:hlinkClick r:id="rId14"/>
              </a:rPr>
              <a:t>RAB</a:t>
            </a:r>
            <a:r>
              <a:rPr lang="en-US" sz="1800" dirty="0">
                <a:latin typeface="Cambria" panose="02040503050406030204" pitchFamily="18" charset="0"/>
              </a:rPr>
              <a:t>) </a:t>
            </a:r>
            <a:r>
              <a:rPr lang="en-US" sz="1800" dirty="0">
                <a:latin typeface="Cambria" panose="02040503050406030204" pitchFamily="18" charset="0"/>
                <a:hlinkClick r:id="rId15"/>
              </a:rPr>
              <a:t>CIAT-Rwanda</a:t>
            </a:r>
            <a:endParaRPr lang="en-US" sz="1800" dirty="0">
              <a:latin typeface="Cambria" panose="02040503050406030204" pitchFamily="18" charset="0"/>
            </a:endParaRPr>
          </a:p>
          <a:p>
            <a:pPr algn="just"/>
            <a:r>
              <a:rPr lang="en-US" sz="2000" dirty="0">
                <a:latin typeface="Cambria" panose="02040503050406030204" pitchFamily="18" charset="0"/>
                <a:hlinkClick r:id="rId12"/>
              </a:rPr>
              <a:t>USAID</a:t>
            </a:r>
            <a:r>
              <a:rPr lang="en-US" sz="2000" dirty="0">
                <a:latin typeface="Cambria" panose="02040503050406030204" pitchFamily="18" charset="0"/>
              </a:rPr>
              <a:t>/</a:t>
            </a:r>
            <a:r>
              <a:rPr lang="en-US" sz="2000" dirty="0">
                <a:latin typeface="Cambria" panose="02040503050406030204" pitchFamily="18" charset="0"/>
                <a:hlinkClick r:id="rId16"/>
              </a:rPr>
              <a:t> UKDfID</a:t>
            </a:r>
            <a:r>
              <a:rPr lang="en-US" sz="2000" dirty="0">
                <a:latin typeface="Cambria" panose="02040503050406030204" pitchFamily="18" charset="0"/>
              </a:rPr>
              <a:t> (</a:t>
            </a:r>
            <a:r>
              <a:rPr lang="en-US" sz="2000" dirty="0">
                <a:latin typeface="Cambria" panose="02040503050406030204" pitchFamily="18" charset="0"/>
                <a:hlinkClick r:id="rId11"/>
              </a:rPr>
              <a:t>CCAFS</a:t>
            </a:r>
            <a:r>
              <a:rPr lang="en-US" sz="2000" dirty="0">
                <a:latin typeface="Cambria" panose="02040503050406030204" pitchFamily="18" charset="0"/>
              </a:rPr>
              <a:t>/</a:t>
            </a:r>
            <a:r>
              <a:rPr lang="en-US" sz="2000" dirty="0">
                <a:latin typeface="Cambria" panose="02040503050406030204" pitchFamily="18" charset="0"/>
                <a:hlinkClick r:id="rId17"/>
              </a:rPr>
              <a:t>WISER</a:t>
            </a:r>
            <a:r>
              <a:rPr lang="en-US" sz="2000" dirty="0">
                <a:latin typeface="Cambria" panose="02040503050406030204" pitchFamily="18" charset="0"/>
              </a:rPr>
              <a:t>) (2016-2019)</a:t>
            </a:r>
          </a:p>
          <a:p>
            <a:pPr lvl="1" algn="just"/>
            <a:r>
              <a:rPr lang="en-US" sz="1800" dirty="0">
                <a:latin typeface="Cambria" panose="02040503050406030204" pitchFamily="18" charset="0"/>
              </a:rPr>
              <a:t>with regional African partners (</a:t>
            </a:r>
            <a:r>
              <a:rPr lang="en-US" sz="1800" dirty="0">
                <a:latin typeface="Cambria" panose="02040503050406030204" pitchFamily="18" charset="0"/>
                <a:hlinkClick r:id="rId18"/>
              </a:rPr>
              <a:t>ICPAC</a:t>
            </a:r>
            <a:r>
              <a:rPr lang="en-US" sz="1800" dirty="0">
                <a:latin typeface="Cambria" panose="02040503050406030204" pitchFamily="18" charset="0"/>
              </a:rPr>
              <a:t>, </a:t>
            </a:r>
            <a:r>
              <a:rPr lang="en-US" sz="1800" dirty="0">
                <a:latin typeface="Cambria" panose="02040503050406030204" pitchFamily="18" charset="0"/>
                <a:hlinkClick r:id="rId19"/>
              </a:rPr>
              <a:t>AGRHYMET</a:t>
            </a:r>
            <a:r>
              <a:rPr lang="en-US" sz="1800" dirty="0">
                <a:latin typeface="Cambria" panose="02040503050406030204" pitchFamily="18" charset="0"/>
              </a:rPr>
              <a:t>)</a:t>
            </a:r>
          </a:p>
          <a:p>
            <a:pPr algn="just"/>
            <a:r>
              <a:rPr lang="en-US" sz="2000" dirty="0">
                <a:latin typeface="Cambria" panose="02040503050406030204" pitchFamily="18" charset="0"/>
              </a:rPr>
              <a:t>Conferences - </a:t>
            </a:r>
            <a:r>
              <a:rPr lang="en-US" sz="2000" dirty="0">
                <a:latin typeface="Cambria" panose="02040503050406030204" pitchFamily="18" charset="0"/>
                <a:hlinkClick r:id="rId20"/>
              </a:rPr>
              <a:t>AGU</a:t>
            </a:r>
            <a:r>
              <a:rPr lang="en-US" sz="2000" dirty="0">
                <a:latin typeface="Cambria" panose="02040503050406030204" pitchFamily="18" charset="0"/>
              </a:rPr>
              <a:t>, </a:t>
            </a:r>
            <a:r>
              <a:rPr lang="en-US" sz="2000" dirty="0">
                <a:latin typeface="Cambria" panose="02040503050406030204" pitchFamily="18" charset="0"/>
                <a:hlinkClick r:id="rId21"/>
              </a:rPr>
              <a:t>AMS</a:t>
            </a:r>
            <a:r>
              <a:rPr lang="en-US" sz="2000" dirty="0">
                <a:latin typeface="Cambria" panose="02040503050406030204" pitchFamily="18" charset="0"/>
              </a:rPr>
              <a:t>, </a:t>
            </a:r>
            <a:r>
              <a:rPr lang="en-US" sz="2000" dirty="0">
                <a:latin typeface="Cambria" panose="02040503050406030204" pitchFamily="18" charset="0"/>
                <a:hlinkClick r:id="rId22"/>
              </a:rPr>
              <a:t>ITISE</a:t>
            </a:r>
            <a:r>
              <a:rPr lang="en-US" sz="2000" dirty="0">
                <a:latin typeface="Cambria" panose="02040503050406030204" pitchFamily="18" charset="0"/>
              </a:rPr>
              <a:t>, </a:t>
            </a:r>
            <a:r>
              <a:rPr lang="en-US" sz="2000" dirty="0">
                <a:latin typeface="Cambria" panose="02040503050406030204" pitchFamily="18" charset="0"/>
                <a:hlinkClick r:id="rId23"/>
              </a:rPr>
              <a:t>NOAA CDPW</a:t>
            </a:r>
            <a:r>
              <a:rPr lang="en-US" sz="2000" dirty="0">
                <a:latin typeface="Cambria" panose="02040503050406030204" pitchFamily="18" charset="0"/>
              </a:rPr>
              <a:t>, </a:t>
            </a:r>
            <a:r>
              <a:rPr lang="en-US" sz="2000" dirty="0">
                <a:latin typeface="Cambria" panose="02040503050406030204" pitchFamily="18" charset="0"/>
                <a:hlinkClick r:id="rId24"/>
              </a:rPr>
              <a:t>GHACOF</a:t>
            </a:r>
            <a:endParaRPr lang="en-US" sz="2000" dirty="0">
              <a:latin typeface="Cambria" panose="02040503050406030204" pitchFamily="18" charset="0"/>
            </a:endParaRPr>
          </a:p>
          <a:p>
            <a:pPr algn="just"/>
            <a:r>
              <a:rPr lang="en-US" sz="2000" dirty="0">
                <a:latin typeface="Cambria" panose="02040503050406030204" pitchFamily="18" charset="0"/>
              </a:rPr>
              <a:t>Papers  – </a:t>
            </a:r>
            <a:r>
              <a:rPr lang="en-US" sz="2000" i="1" dirty="0">
                <a:latin typeface="Cambria" panose="02040503050406030204" pitchFamily="18" charset="0"/>
                <a:hlinkClick r:id="rId25"/>
              </a:rPr>
              <a:t>Clim Dynamics</a:t>
            </a:r>
            <a:r>
              <a:rPr lang="en-US" sz="2000" i="1" dirty="0">
                <a:latin typeface="Cambria" panose="02040503050406030204" pitchFamily="18" charset="0"/>
              </a:rPr>
              <a:t>, </a:t>
            </a:r>
            <a:r>
              <a:rPr lang="en-US" sz="2000" i="1" dirty="0">
                <a:latin typeface="Cambria" panose="02040503050406030204" pitchFamily="18" charset="0"/>
                <a:hlinkClick r:id="rId26"/>
              </a:rPr>
              <a:t>Atm Research</a:t>
            </a:r>
            <a:r>
              <a:rPr lang="en-US" sz="2000" i="1" dirty="0">
                <a:latin typeface="Cambria" panose="02040503050406030204" pitchFamily="18" charset="0"/>
              </a:rPr>
              <a:t>, </a:t>
            </a:r>
            <a:r>
              <a:rPr lang="en-US" sz="2000" i="1" dirty="0">
                <a:latin typeface="Cambria" panose="02040503050406030204" pitchFamily="18" charset="0"/>
                <a:hlinkClick r:id="rId27"/>
              </a:rPr>
              <a:t>Atm and Clim Sci</a:t>
            </a:r>
            <a:r>
              <a:rPr lang="en-US" sz="2000" i="1" dirty="0">
                <a:latin typeface="Cambria" panose="02040503050406030204" pitchFamily="18" charset="0"/>
              </a:rPr>
              <a:t>, </a:t>
            </a:r>
            <a:r>
              <a:rPr lang="en-US" sz="2000" i="1" dirty="0">
                <a:latin typeface="Cambria" panose="02040503050406030204" pitchFamily="18" charset="0"/>
                <a:hlinkClick r:id="rId28"/>
              </a:rPr>
              <a:t>Int J of Clim</a:t>
            </a:r>
            <a:r>
              <a:rPr lang="en-US" sz="2000" i="1" dirty="0">
                <a:latin typeface="Cambria" panose="02040503050406030204" pitchFamily="18" charset="0"/>
              </a:rPr>
              <a:t>, Malaria Journal, Climate Services (in </a:t>
            </a:r>
            <a:r>
              <a:rPr lang="en-US" sz="2000" dirty="0">
                <a:latin typeface="Cambria" panose="02040503050406030204" pitchFamily="18" charset="0"/>
              </a:rPr>
              <a:t>review</a:t>
            </a:r>
            <a:r>
              <a:rPr lang="en-US" sz="2000" i="1" dirty="0">
                <a:latin typeface="Cambria" panose="02040503050406030204" pitchFamily="18" charset="0"/>
              </a:rPr>
              <a:t>)</a:t>
            </a:r>
            <a:endParaRPr lang="en-US" sz="2000" dirty="0">
              <a:latin typeface="Cambria" panose="02040503050406030204" pitchFamily="18" charset="0"/>
            </a:endParaRPr>
          </a:p>
          <a:p>
            <a:r>
              <a:rPr lang="en-US" sz="2000" dirty="0">
                <a:latin typeface="Cambria" panose="02040503050406030204" pitchFamily="18" charset="0"/>
              </a:rPr>
              <a:t>Climate and energy &amp; health interests</a:t>
            </a:r>
          </a:p>
          <a:p>
            <a:pPr algn="just"/>
            <a:endParaRPr lang="en-US" sz="1600" dirty="0">
              <a:latin typeface="Cambria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1411B6-871A-5144-AE46-6E049D379B6E}"/>
              </a:ext>
            </a:extLst>
          </p:cNvPr>
          <p:cNvSpPr txBox="1"/>
          <p:nvPr/>
        </p:nvSpPr>
        <p:spPr>
          <a:xfrm>
            <a:off x="8851787" y="2757700"/>
            <a:ext cx="2599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Niger </a:t>
            </a:r>
            <a:r>
              <a:rPr lang="en-US" dirty="0" err="1">
                <a:latin typeface="Cambria" panose="02040503050406030204" pitchFamily="18" charset="0"/>
              </a:rPr>
              <a:t>FbF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maproom</a:t>
            </a:r>
            <a:r>
              <a:rPr lang="en-US" dirty="0">
                <a:latin typeface="Cambria" panose="02040503050406030204" pitchFamily="18" charset="0"/>
              </a:rPr>
              <a:t> tool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58CD4-F592-1945-BCC1-5B8DBF87E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15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2E43A7D-14FC-5A28-AB37-1498B183251E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891114" y="615031"/>
            <a:ext cx="4300886" cy="21297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2F3475-8AE3-045A-F039-EA9E36C0B39A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609554" y="3212827"/>
            <a:ext cx="3418457" cy="25638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B232D6-0AF8-C92F-D3CC-4A112C54139E}"/>
              </a:ext>
            </a:extLst>
          </p:cNvPr>
          <p:cNvSpPr txBox="1"/>
          <p:nvPr/>
        </p:nvSpPr>
        <p:spPr>
          <a:xfrm>
            <a:off x="8851787" y="5776670"/>
            <a:ext cx="3082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Training in Kigali, Rwanda 2017</a:t>
            </a:r>
          </a:p>
        </p:txBody>
      </p:sp>
    </p:spTree>
    <p:extLst>
      <p:ext uri="{BB962C8B-B14F-4D97-AF65-F5344CB8AC3E}">
        <p14:creationId xmlns:p14="http://schemas.microsoft.com/office/powerpoint/2010/main" val="4257510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E1ABF-05BD-1449-B0E9-928A8EDEE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394"/>
            <a:ext cx="10515600" cy="61872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Methods and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07F94-E79B-3F4F-B730-1621DD311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83847"/>
            <a:ext cx="7131007" cy="5874153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Quantitative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Data types – station, satellite, reanalysis, GCM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Data fields – climate, vegetation, socioeconomic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Software – </a:t>
            </a:r>
            <a:r>
              <a:rPr lang="en-US" sz="2800" dirty="0" err="1">
                <a:latin typeface="Cambria" panose="02040503050406030204" pitchFamily="18" charset="0"/>
              </a:rPr>
              <a:t>Matlab</a:t>
            </a:r>
            <a:r>
              <a:rPr lang="en-US" sz="2800" dirty="0">
                <a:latin typeface="Cambria" panose="02040503050406030204" pitchFamily="18" charset="0"/>
              </a:rPr>
              <a:t>, R, Python, GIS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IRI tools – </a:t>
            </a:r>
            <a:r>
              <a:rPr lang="en-US" sz="2800" dirty="0">
                <a:latin typeface="Cambria" panose="02040503050406030204" pitchFamily="18" charset="0"/>
                <a:hlinkClick r:id="rId3"/>
              </a:rPr>
              <a:t>CPT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4"/>
              </a:rPr>
              <a:t>PyCPT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5"/>
              </a:rPr>
              <a:t>CDT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6"/>
              </a:rPr>
              <a:t>ENACTS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7"/>
              </a:rPr>
              <a:t>IRIDL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Methods – correlation and regression (forecasting), Monte Carlo</a:t>
            </a:r>
          </a:p>
          <a:p>
            <a:pPr algn="just"/>
            <a:r>
              <a:rPr lang="en-US" sz="3200" dirty="0">
                <a:latin typeface="Cambria" panose="02040503050406030204" pitchFamily="18" charset="0"/>
              </a:rPr>
              <a:t>Qualitative and mixed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Interviews and Surveys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Vulnerability data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Stakeholder workshops/User trainings</a:t>
            </a:r>
          </a:p>
          <a:p>
            <a:pPr algn="just"/>
            <a:r>
              <a:rPr lang="en-US" sz="3200" dirty="0">
                <a:latin typeface="Cambria" panose="02040503050406030204" pitchFamily="18" charset="0"/>
              </a:rPr>
              <a:t>Future Research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Data sources/platforms – remote sensing, model output, citizen science/socioeconomic</a:t>
            </a:r>
          </a:p>
          <a:p>
            <a:pPr lvl="1" algn="just"/>
            <a:r>
              <a:rPr lang="en-US" sz="2800" dirty="0">
                <a:latin typeface="Cambria" panose="02040503050406030204" pitchFamily="18" charset="0"/>
              </a:rPr>
              <a:t>Methods – statistical methods, outreach, collaborative tool development</a:t>
            </a:r>
            <a:endParaRPr lang="en-US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BA4057-7C9D-8042-827F-6B79ED8C1310}"/>
              </a:ext>
            </a:extLst>
          </p:cNvPr>
          <p:cNvSpPr txBox="1"/>
          <p:nvPr/>
        </p:nvSpPr>
        <p:spPr>
          <a:xfrm>
            <a:off x="7913837" y="5975695"/>
            <a:ext cx="38374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Cambria" panose="02040503050406030204" pitchFamily="18" charset="0"/>
              </a:rPr>
              <a:t>Correlation of NMME JAS rainfall forecast </a:t>
            </a:r>
          </a:p>
          <a:p>
            <a:pPr algn="ctr"/>
            <a:r>
              <a:rPr lang="en-US" sz="1600" dirty="0">
                <a:latin typeface="Cambria" panose="02040503050406030204" pitchFamily="18" charset="0"/>
              </a:rPr>
              <a:t>(from June) with observations for Senegal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F3BEC4-F21F-F94F-9665-082270842D6C}"/>
              </a:ext>
            </a:extLst>
          </p:cNvPr>
          <p:cNvSpPr txBox="1"/>
          <p:nvPr/>
        </p:nvSpPr>
        <p:spPr>
          <a:xfrm>
            <a:off x="7216956" y="3026039"/>
            <a:ext cx="4901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Nov issue DJF 2019/20 rainfall forecast Rwanda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33BC00-8968-5443-A3F0-D5FC1DA45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B912CD-435B-465A-7153-C821015E7C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9818" y="3365329"/>
            <a:ext cx="3365500" cy="2692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7CF767-A5BB-B4D7-114A-94402B0175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5616" y="904622"/>
            <a:ext cx="4588701" cy="216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81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D280D-51D4-604B-8585-2F3F075F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83715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Postdoc and Analyst 2015-2016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C5534-D3BE-A446-A28D-6507433D8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968" y="855406"/>
            <a:ext cx="7064477" cy="5722375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Princeton Environmental Institute postdoc (Feb 2015-May 2016)</a:t>
            </a:r>
          </a:p>
          <a:p>
            <a:pPr lvl="1"/>
            <a:r>
              <a:rPr lang="en-US" sz="3000" dirty="0">
                <a:latin typeface="Cambria" panose="02040503050406030204" pitchFamily="18" charset="0"/>
              </a:rPr>
              <a:t>Interdisciplinary research </a:t>
            </a:r>
          </a:p>
          <a:p>
            <a:pPr lvl="1"/>
            <a:r>
              <a:rPr lang="en-US" sz="3000" dirty="0">
                <a:latin typeface="Cambria" panose="02040503050406030204" pitchFamily="18" charset="0"/>
              </a:rPr>
              <a:t>climate-economy IAMs (</a:t>
            </a:r>
            <a:r>
              <a:rPr lang="en-US" sz="3000" dirty="0">
                <a:latin typeface="Cambria" panose="02040503050406030204" pitchFamily="18" charset="0"/>
                <a:hlinkClick r:id="rId2"/>
              </a:rPr>
              <a:t>DICE/RICE</a:t>
            </a:r>
            <a:r>
              <a:rPr lang="en-US" sz="3000" dirty="0">
                <a:latin typeface="Cambria" panose="02040503050406030204" pitchFamily="18" charset="0"/>
              </a:rPr>
              <a:t>)</a:t>
            </a:r>
          </a:p>
          <a:p>
            <a:pPr lvl="2"/>
            <a:r>
              <a:rPr lang="en-US" sz="2600" dirty="0">
                <a:latin typeface="Cambria" panose="02040503050406030204" pitchFamily="18" charset="0"/>
              </a:rPr>
              <a:t>Economic damages  </a:t>
            </a:r>
          </a:p>
          <a:p>
            <a:pPr lvl="2"/>
            <a:r>
              <a:rPr lang="en-US" sz="2600" dirty="0">
                <a:latin typeface="Cambria" panose="02040503050406030204" pitchFamily="18" charset="0"/>
              </a:rPr>
              <a:t>Economic mitigation costs</a:t>
            </a:r>
          </a:p>
          <a:p>
            <a:pPr lvl="2"/>
            <a:r>
              <a:rPr lang="en-US" sz="2600" dirty="0">
                <a:latin typeface="Cambria" panose="02040503050406030204" pitchFamily="18" charset="0"/>
              </a:rPr>
              <a:t>Population scenarios</a:t>
            </a:r>
          </a:p>
          <a:p>
            <a:pPr lvl="2"/>
            <a:r>
              <a:rPr lang="en-US" sz="2600" dirty="0">
                <a:latin typeface="Cambria" panose="02040503050406030204" pitchFamily="18" charset="0"/>
              </a:rPr>
              <a:t>Health co-benefits and risks</a:t>
            </a:r>
          </a:p>
          <a:p>
            <a:pPr lvl="1"/>
            <a:r>
              <a:rPr lang="en-US" sz="3000" dirty="0">
                <a:latin typeface="Cambria" panose="02040503050406030204" pitchFamily="18" charset="0"/>
              </a:rPr>
              <a:t>coauthor papers in </a:t>
            </a:r>
            <a:r>
              <a:rPr lang="en-US" sz="3000" i="1" dirty="0">
                <a:latin typeface="Cambria" panose="02040503050406030204" pitchFamily="18" charset="0"/>
              </a:rPr>
              <a:t>Proc Nat </a:t>
            </a:r>
            <a:r>
              <a:rPr lang="en-US" sz="3000" i="1" dirty="0" err="1">
                <a:latin typeface="Cambria" panose="02040503050406030204" pitchFamily="18" charset="0"/>
              </a:rPr>
              <a:t>Acad</a:t>
            </a:r>
            <a:r>
              <a:rPr lang="en-US" sz="3000" i="1" dirty="0">
                <a:latin typeface="Cambria" panose="02040503050406030204" pitchFamily="18" charset="0"/>
              </a:rPr>
              <a:t> Sciences, </a:t>
            </a:r>
            <a:r>
              <a:rPr lang="en-US" sz="3000" i="1" dirty="0">
                <a:latin typeface="Cambria" panose="02040503050406030204" pitchFamily="18" charset="0"/>
                <a:hlinkClick r:id="rId3"/>
              </a:rPr>
              <a:t>Clim. Change</a:t>
            </a:r>
            <a:r>
              <a:rPr lang="en-US" sz="3000" i="1" dirty="0">
                <a:latin typeface="Cambria" panose="02040503050406030204" pitchFamily="18" charset="0"/>
              </a:rPr>
              <a:t>, </a:t>
            </a:r>
            <a:r>
              <a:rPr lang="en-US" sz="3000" i="1" dirty="0">
                <a:latin typeface="Cambria" panose="02040503050406030204" pitchFamily="18" charset="0"/>
                <a:hlinkClick r:id="rId4"/>
              </a:rPr>
              <a:t>WB Econ Rev</a:t>
            </a:r>
            <a:endParaRPr lang="en-US" sz="3000" i="1" dirty="0">
              <a:latin typeface="Cambria" panose="02040503050406030204" pitchFamily="18" charset="0"/>
            </a:endParaRPr>
          </a:p>
          <a:p>
            <a:r>
              <a:rPr lang="en-US" sz="3200" dirty="0">
                <a:latin typeface="Cambria" panose="02040503050406030204" pitchFamily="18" charset="0"/>
              </a:rPr>
              <a:t>NJ Adapt Project (Jan 2015)</a:t>
            </a:r>
          </a:p>
          <a:p>
            <a:pPr lvl="1"/>
            <a:r>
              <a:rPr lang="en-US" sz="3000" dirty="0">
                <a:latin typeface="Cambria" panose="02040503050406030204" pitchFamily="18" charset="0"/>
              </a:rPr>
              <a:t>GCM scenario analysis for NJ</a:t>
            </a:r>
            <a:endParaRPr lang="en-US" sz="30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AEB297-0FB8-E240-8A7A-8B7F49B1F8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9445" y="897193"/>
            <a:ext cx="4495800" cy="187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B5F3E2-DF3A-634E-B77B-9E871D1ED4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499" y="3901356"/>
            <a:ext cx="4427417" cy="17472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1968D6-6748-DD41-8631-33530D99EC91}"/>
              </a:ext>
            </a:extLst>
          </p:cNvPr>
          <p:cNvSpPr txBox="1"/>
          <p:nvPr/>
        </p:nvSpPr>
        <p:spPr>
          <a:xfrm>
            <a:off x="8332839" y="2828196"/>
            <a:ext cx="3092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</a:t>
            </a:r>
            <a:r>
              <a:rPr lang="en-US" dirty="0">
                <a:hlinkClick r:id="rId7"/>
              </a:rPr>
              <a:t>Dennig et al. 2015 PNAS</a:t>
            </a:r>
            <a:endParaRPr lang="en-US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82E13D-8788-5643-8FC9-0ECF37CB06DB}"/>
              </a:ext>
            </a:extLst>
          </p:cNvPr>
          <p:cNvSpPr txBox="1"/>
          <p:nvPr/>
        </p:nvSpPr>
        <p:spPr>
          <a:xfrm>
            <a:off x="8332839" y="5700034"/>
            <a:ext cx="3379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</a:t>
            </a:r>
            <a:r>
              <a:rPr lang="en-US" dirty="0">
                <a:hlinkClick r:id="rId8"/>
              </a:rPr>
              <a:t>Scovronick et al. 2017 PNAS</a:t>
            </a:r>
            <a:endParaRPr lang="en-US" i="1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251E7A-588E-7B44-90B2-2435B46BB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097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C8E24-82C4-B14F-B85E-41402940B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41" y="136525"/>
            <a:ext cx="11497518" cy="699746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PhD, Rutgers Geography (2009-2015)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12AA4-7991-2245-9A2F-0DF663458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4872"/>
            <a:ext cx="8610600" cy="6024860"/>
          </a:xfrm>
        </p:spPr>
        <p:txBody>
          <a:bodyPr>
            <a:normAutofit fontScale="85000" lnSpcReduction="20000"/>
          </a:bodyPr>
          <a:lstStyle/>
          <a:p>
            <a:r>
              <a:rPr lang="en-US" sz="3100" dirty="0">
                <a:latin typeface="Cambria" panose="02040503050406030204" pitchFamily="18" charset="0"/>
              </a:rPr>
              <a:t>Dissertation (2014-15): index insurance in the Sahel 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Data – station and station rainfall, ENSO, NDVI, streamflow, GCMs from CMIP5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Statistical methods – climate change and decadal variability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Research trip to Niger 2010 (</a:t>
            </a:r>
            <a:r>
              <a:rPr lang="en-US" sz="2800" dirty="0">
                <a:latin typeface="Cambria" panose="02040503050406030204" pitchFamily="18" charset="0"/>
                <a:hlinkClick r:id="rId3"/>
              </a:rPr>
              <a:t>ACMAD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4"/>
              </a:rPr>
              <a:t>AGRHYMET</a:t>
            </a:r>
            <a:r>
              <a:rPr lang="en-US" sz="2800" dirty="0">
                <a:latin typeface="Cambria" panose="02040503050406030204" pitchFamily="18" charset="0"/>
              </a:rPr>
              <a:t>, </a:t>
            </a:r>
            <a:r>
              <a:rPr lang="en-US" sz="2800" dirty="0">
                <a:latin typeface="Cambria" panose="02040503050406030204" pitchFamily="18" charset="0"/>
                <a:hlinkClick r:id="rId5"/>
              </a:rPr>
              <a:t>Niger Basin Authority</a:t>
            </a:r>
            <a:r>
              <a:rPr lang="en-US" sz="2800" dirty="0">
                <a:latin typeface="Cambria" panose="02040503050406030204" pitchFamily="18" charset="0"/>
              </a:rPr>
              <a:t>)</a:t>
            </a:r>
          </a:p>
          <a:p>
            <a:r>
              <a:rPr lang="en-US" sz="3100" dirty="0">
                <a:latin typeface="Cambria" panose="02040503050406030204" pitchFamily="18" charset="0"/>
              </a:rPr>
              <a:t>Teaching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Dissertation Teaching Award (undergrad 2014)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Rutgers Geography (undergrad 2010-2013)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Columbia Climate &amp; Society (grad 2009, 2010)</a:t>
            </a:r>
          </a:p>
          <a:p>
            <a:r>
              <a:rPr lang="en-US" sz="3100" dirty="0">
                <a:latin typeface="Cambria" panose="02040503050406030204" pitchFamily="18" charset="0"/>
              </a:rPr>
              <a:t>Qualifying Exams (2011)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Climatology, Hydrology, Adaptation/Insurance, Geography</a:t>
            </a:r>
          </a:p>
          <a:p>
            <a:r>
              <a:rPr lang="en-US" sz="3100" dirty="0">
                <a:latin typeface="Cambria" panose="02040503050406030204" pitchFamily="18" charset="0"/>
              </a:rPr>
              <a:t>Conferences - </a:t>
            </a:r>
            <a:r>
              <a:rPr lang="en-US" sz="3100" dirty="0">
                <a:latin typeface="Cambria" panose="02040503050406030204" pitchFamily="18" charset="0"/>
                <a:hlinkClick r:id="rId6"/>
              </a:rPr>
              <a:t>AAG</a:t>
            </a:r>
            <a:r>
              <a:rPr lang="en-US" sz="3100" dirty="0">
                <a:latin typeface="Cambria" panose="02040503050406030204" pitchFamily="18" charset="0"/>
              </a:rPr>
              <a:t>, </a:t>
            </a:r>
            <a:r>
              <a:rPr lang="en-US" sz="3100" dirty="0">
                <a:latin typeface="Cambria" panose="02040503050406030204" pitchFamily="18" charset="0"/>
                <a:hlinkClick r:id="rId7"/>
              </a:rPr>
              <a:t>AMS</a:t>
            </a:r>
            <a:r>
              <a:rPr lang="en-US" sz="3100" dirty="0">
                <a:latin typeface="Cambria" panose="02040503050406030204" pitchFamily="18" charset="0"/>
              </a:rPr>
              <a:t>, (US) </a:t>
            </a:r>
            <a:r>
              <a:rPr lang="en-US" sz="3100" dirty="0">
                <a:latin typeface="Cambria" panose="02040503050406030204" pitchFamily="18" charset="0"/>
                <a:hlinkClick r:id="rId8"/>
              </a:rPr>
              <a:t>WCRP</a:t>
            </a:r>
            <a:r>
              <a:rPr lang="en-US" sz="3100" dirty="0">
                <a:latin typeface="Cambria" panose="02040503050406030204" pitchFamily="18" charset="0"/>
              </a:rPr>
              <a:t>, </a:t>
            </a:r>
            <a:r>
              <a:rPr lang="en-US" sz="3100" dirty="0">
                <a:latin typeface="Cambria" panose="02040503050406030204" pitchFamily="18" charset="0"/>
                <a:hlinkClick r:id="rId9"/>
              </a:rPr>
              <a:t>AMMA</a:t>
            </a:r>
            <a:r>
              <a:rPr lang="en-US" sz="3100" dirty="0">
                <a:latin typeface="Cambria" panose="02040503050406030204" pitchFamily="18" charset="0"/>
              </a:rPr>
              <a:t> (France 2010, 2012)</a:t>
            </a:r>
          </a:p>
          <a:p>
            <a:r>
              <a:rPr lang="en-US" sz="3100" dirty="0">
                <a:latin typeface="Cambria" panose="02040503050406030204" pitchFamily="18" charset="0"/>
              </a:rPr>
              <a:t>Lead author papers: </a:t>
            </a:r>
            <a:r>
              <a:rPr lang="en-US" sz="3100" i="1" dirty="0">
                <a:latin typeface="Cambria" panose="02040503050406030204" pitchFamily="18" charset="0"/>
                <a:hlinkClick r:id="rId10"/>
              </a:rPr>
              <a:t>Afr. Geog. Review</a:t>
            </a:r>
            <a:r>
              <a:rPr lang="en-US" sz="3100" i="1" dirty="0">
                <a:latin typeface="Cambria" panose="02040503050406030204" pitchFamily="18" charset="0"/>
              </a:rPr>
              <a:t>; </a:t>
            </a:r>
            <a:r>
              <a:rPr lang="en-US" sz="3100" i="1" dirty="0">
                <a:latin typeface="Cambria" panose="02040503050406030204" pitchFamily="18" charset="0"/>
                <a:hlinkClick r:id="rId11"/>
              </a:rPr>
              <a:t>GeoCompass</a:t>
            </a:r>
            <a:r>
              <a:rPr lang="en-US" sz="3100" i="1" dirty="0">
                <a:latin typeface="Cambria" panose="02040503050406030204" pitchFamily="18" charset="0"/>
              </a:rPr>
              <a:t>; </a:t>
            </a:r>
            <a:r>
              <a:rPr lang="en-US" sz="3100" i="1" dirty="0">
                <a:latin typeface="Cambria" panose="02040503050406030204" pitchFamily="18" charset="0"/>
                <a:hlinkClick r:id="rId12"/>
              </a:rPr>
              <a:t>Clim. Change</a:t>
            </a:r>
            <a:r>
              <a:rPr lang="en-US" sz="3100" i="1" dirty="0">
                <a:latin typeface="Cambria" panose="02040503050406030204" pitchFamily="18" charset="0"/>
              </a:rPr>
              <a:t>; </a:t>
            </a:r>
            <a:r>
              <a:rPr lang="en-US" sz="3100" i="1" dirty="0">
                <a:latin typeface="Cambria" panose="02040503050406030204" pitchFamily="18" charset="0"/>
                <a:hlinkClick r:id="rId13"/>
              </a:rPr>
              <a:t>Wea Clim and Soc</a:t>
            </a:r>
            <a:r>
              <a:rPr lang="en-US" sz="3100" i="1" dirty="0">
                <a:latin typeface="Cambria" panose="02040503050406030204" pitchFamily="18" charset="0"/>
              </a:rPr>
              <a:t>, </a:t>
            </a:r>
            <a:r>
              <a:rPr lang="en-US" sz="3100" i="1" dirty="0">
                <a:latin typeface="Cambria" panose="02040503050406030204" pitchFamily="18" charset="0"/>
                <a:hlinkClick r:id="rId14"/>
              </a:rPr>
              <a:t>J App Met Clim</a:t>
            </a:r>
            <a:r>
              <a:rPr lang="en-US" sz="3100" i="1" dirty="0">
                <a:latin typeface="Cambria" panose="02040503050406030204" pitchFamily="18" charset="0"/>
              </a:rPr>
              <a:t> (AAG CSG Award)</a:t>
            </a:r>
            <a:endParaRPr lang="en-US" sz="3100" dirty="0">
              <a:latin typeface="Cambria" panose="02040503050406030204" pitchFamily="18" charset="0"/>
            </a:endParaRPr>
          </a:p>
          <a:p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600911-3B78-8541-B488-42F9104304A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83727" y="983127"/>
            <a:ext cx="3261032" cy="26110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53CBA0-30CC-2F47-A99B-FE609A2C357E}"/>
              </a:ext>
            </a:extLst>
          </p:cNvPr>
          <p:cNvSpPr txBox="1"/>
          <p:nvPr/>
        </p:nvSpPr>
        <p:spPr>
          <a:xfrm>
            <a:off x="8958963" y="3599931"/>
            <a:ext cx="2611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mbria" panose="02040503050406030204" pitchFamily="18" charset="0"/>
              </a:rPr>
              <a:t>From Siebert and Ward 2014 </a:t>
            </a:r>
            <a:r>
              <a:rPr lang="en-US" sz="1400" i="1" dirty="0">
                <a:latin typeface="Cambria" panose="02040503050406030204" pitchFamily="18" charset="0"/>
              </a:rPr>
              <a:t>African Geographical Review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98B94C-D49F-5947-A4F4-67232B0F102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85493" y="4183148"/>
            <a:ext cx="2785171" cy="22528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029E7F-8BAD-7A49-BA44-605F091A1479}"/>
              </a:ext>
            </a:extLst>
          </p:cNvPr>
          <p:cNvSpPr txBox="1"/>
          <p:nvPr/>
        </p:nvSpPr>
        <p:spPr>
          <a:xfrm>
            <a:off x="8312270" y="6567586"/>
            <a:ext cx="4005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mbria" panose="02040503050406030204" pitchFamily="18" charset="0"/>
              </a:rPr>
              <a:t>From Siebert 2016 </a:t>
            </a:r>
            <a:r>
              <a:rPr lang="en-US" sz="1400" i="1" dirty="0">
                <a:latin typeface="Cambria" panose="02040503050406030204" pitchFamily="18" charset="0"/>
              </a:rPr>
              <a:t>Weather, Climate and Society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3C99CC-5092-1F4F-86CC-FF6EBC67A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97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21E5F-A352-7E46-AA40-6337D7FC4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405"/>
            <a:ext cx="10515600" cy="572424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Pre-PhD (before 2009)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106C0-FB3B-A545-97FA-0AC4ADDFB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7550"/>
            <a:ext cx="8297334" cy="5884203"/>
          </a:xfrm>
        </p:spPr>
        <p:txBody>
          <a:bodyPr>
            <a:noAutofit/>
          </a:bodyPr>
          <a:lstStyle/>
          <a:p>
            <a:pPr algn="just"/>
            <a:r>
              <a:rPr lang="en-US" dirty="0">
                <a:latin typeface="Cambria" panose="02040503050406030204" pitchFamily="18" charset="0"/>
              </a:rPr>
              <a:t>Staff Associate Columbia/IRI (2006-2008)</a:t>
            </a:r>
          </a:p>
          <a:p>
            <a:pPr lvl="1" algn="just"/>
            <a:r>
              <a:rPr lang="en-US" dirty="0">
                <a:latin typeface="Cambria" panose="02040503050406030204" pitchFamily="18" charset="0"/>
              </a:rPr>
              <a:t>Developed drought index insurance contracts for 12 locations across Africa (</a:t>
            </a:r>
            <a:r>
              <a:rPr lang="en-US" dirty="0">
                <a:latin typeface="Cambria" panose="02040503050406030204" pitchFamily="18" charset="0"/>
                <a:hlinkClick r:id="rId3"/>
              </a:rPr>
              <a:t>Millennium Villages Project</a:t>
            </a:r>
            <a:r>
              <a:rPr lang="en-US" dirty="0">
                <a:latin typeface="Cambria" panose="02040503050406030204" pitchFamily="18" charset="0"/>
              </a:rPr>
              <a:t>)</a:t>
            </a:r>
          </a:p>
          <a:p>
            <a:pPr lvl="1" algn="just"/>
            <a:r>
              <a:rPr lang="en-US" dirty="0">
                <a:latin typeface="Cambria" panose="02040503050406030204" pitchFamily="18" charset="0"/>
              </a:rPr>
              <a:t>Work funded by Swiss Reinsurance</a:t>
            </a:r>
          </a:p>
          <a:p>
            <a:pPr lvl="1" algn="just"/>
            <a:r>
              <a:rPr lang="en-US" dirty="0">
                <a:latin typeface="Cambria" panose="02040503050406030204" pitchFamily="18" charset="0"/>
              </a:rPr>
              <a:t>Conferences - </a:t>
            </a:r>
            <a:r>
              <a:rPr lang="en-US" dirty="0">
                <a:latin typeface="Cambria" panose="02040503050406030204" pitchFamily="18" charset="0"/>
                <a:hlinkClick r:id="rId4"/>
              </a:rPr>
              <a:t>AMS</a:t>
            </a:r>
            <a:r>
              <a:rPr lang="en-US" dirty="0">
                <a:latin typeface="Cambria" panose="02040503050406030204" pitchFamily="18" charset="0"/>
              </a:rPr>
              <a:t> </a:t>
            </a:r>
          </a:p>
          <a:p>
            <a:pPr algn="just"/>
            <a:r>
              <a:rPr lang="en-US" dirty="0">
                <a:latin typeface="Cambria" panose="02040503050406030204" pitchFamily="18" charset="0"/>
              </a:rPr>
              <a:t>MA, Climate and Society (2005-2006)</a:t>
            </a:r>
          </a:p>
          <a:p>
            <a:pPr lvl="1" algn="just"/>
            <a:r>
              <a:rPr lang="en-US" dirty="0">
                <a:latin typeface="Cambria" panose="02040503050406030204" pitchFamily="18" charset="0"/>
              </a:rPr>
              <a:t>Internship at NASA-GISS CCSR working with NYCDEP </a:t>
            </a:r>
          </a:p>
          <a:p>
            <a:pPr algn="just"/>
            <a:r>
              <a:rPr lang="en-US" dirty="0">
                <a:latin typeface="Cambria" panose="02040503050406030204" pitchFamily="18" charset="0"/>
              </a:rPr>
              <a:t>Grad student, MIT-WHOI (2002-2004)</a:t>
            </a:r>
          </a:p>
          <a:p>
            <a:pPr lvl="1" algn="just"/>
            <a:r>
              <a:rPr lang="en-US" dirty="0">
                <a:latin typeface="Cambria" panose="02040503050406030204" pitchFamily="18" charset="0"/>
              </a:rPr>
              <a:t>Physical oceanography</a:t>
            </a:r>
          </a:p>
          <a:p>
            <a:pPr algn="just"/>
            <a:r>
              <a:rPr lang="en-US" dirty="0">
                <a:latin typeface="Cambria" panose="02040503050406030204" pitchFamily="18" charset="0"/>
              </a:rPr>
              <a:t>BA, Princeton Geosciences (1998-2002)</a:t>
            </a:r>
          </a:p>
          <a:p>
            <a:pPr lvl="1" algn="just"/>
            <a:r>
              <a:rPr lang="en-US" dirty="0">
                <a:latin typeface="Cambria" panose="02040503050406030204" pitchFamily="18" charset="0"/>
              </a:rPr>
              <a:t>Internship at Ohio State Byrd Polar Center, senior thesis on analysis of ENSO record from Andean ice core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FA3463-0553-034C-8118-19C1AE9082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9436" y="1509974"/>
            <a:ext cx="3574415" cy="27031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50A80C-B1E1-8E44-9EBB-500F02979A8C}"/>
              </a:ext>
            </a:extLst>
          </p:cNvPr>
          <p:cNvSpPr txBox="1"/>
          <p:nvPr/>
        </p:nvSpPr>
        <p:spPr>
          <a:xfrm>
            <a:off x="8278059" y="1140642"/>
            <a:ext cx="3928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  <a:hlinkClick r:id="rId6"/>
              </a:rPr>
              <a:t>NYC DEP 2008 Climate Change Report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225BED-3EE6-2E41-B1BD-7C3EC80341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7789" y="4213125"/>
            <a:ext cx="3057707" cy="23316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F63953-20FB-D849-9BCC-62577B42F595}"/>
              </a:ext>
            </a:extLst>
          </p:cNvPr>
          <p:cNvSpPr txBox="1"/>
          <p:nvPr/>
        </p:nvSpPr>
        <p:spPr>
          <a:xfrm>
            <a:off x="8901271" y="6550163"/>
            <a:ext cx="24707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mbria" panose="02040503050406030204" pitchFamily="18" charset="0"/>
              </a:rPr>
              <a:t>From Siebert and Ward 2011 JAMC</a:t>
            </a:r>
            <a:endParaRPr lang="en-US" sz="1200" i="1" dirty="0">
              <a:latin typeface="Cambria" panose="02040503050406030204" pitchFamily="18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61FE88-2CFA-2B41-9284-A1735385E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57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B5C18-3AE0-014D-9C96-D56350A52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317"/>
            <a:ext cx="10515600" cy="467289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90404-D911-3C4A-AD5B-E2A4E81CF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763" y="503606"/>
            <a:ext cx="11802474" cy="6318077"/>
          </a:xfrm>
        </p:spPr>
        <p:txBody>
          <a:bodyPr>
            <a:normAutofit fontScale="92500" lnSpcReduction="20000"/>
          </a:bodyPr>
          <a:lstStyle/>
          <a:p>
            <a:r>
              <a:rPr lang="en-US" b="1" i="1" dirty="0">
                <a:latin typeface="Cambria" panose="02040503050406030204" pitchFamily="18" charset="0"/>
              </a:rPr>
              <a:t>Research &amp; Extension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Extreme events 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Seasonal forecasting for sectoral applications 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Urban adaptation/climate justice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Agriculture/fisheries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Coastal vulnerability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Utilities </a:t>
            </a:r>
          </a:p>
          <a:p>
            <a:r>
              <a:rPr lang="en-US" b="1" i="1" dirty="0">
                <a:latin typeface="Cambria" panose="02040503050406030204" pitchFamily="18" charset="0"/>
              </a:rPr>
              <a:t>Funding &amp; Collaboration 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Federal scientific and adaptation, extension resources, utilities, local governance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Department, extension, communities, other departments and initiatives</a:t>
            </a:r>
          </a:p>
          <a:p>
            <a:pPr marL="0" indent="0">
              <a:buNone/>
            </a:pPr>
            <a:r>
              <a:rPr lang="en-US" b="1" i="1" dirty="0">
                <a:latin typeface="Cambria" panose="02040503050406030204" pitchFamily="18" charset="0"/>
              </a:rPr>
              <a:t>Teaching/Advising/Curriculum Development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Teaching: climate and societal impact, applied forecasting, quantitative methods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Research program: science and societal impact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Outreach for joint seminars/classes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Internship &amp; grad programs - Rutgers, extension services, Columbia, and other </a:t>
            </a:r>
          </a:p>
          <a:p>
            <a:r>
              <a:rPr lang="en-US" b="1" i="1" dirty="0">
                <a:latin typeface="Cambria" panose="02040503050406030204" pitchFamily="18" charset="0"/>
              </a:rPr>
              <a:t>Justice, Equity, Diversity, Inclusion (JEDI)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climate impacts as a justice and equity issue, pipeline issue, community outreach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E53D0-FF4F-F54C-8C61-F3B59286D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684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59AEF-3B5D-5042-8F31-BC07249B7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21635"/>
          </a:xfrm>
        </p:spPr>
        <p:txBody>
          <a:bodyPr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Thanks and Personal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9464B-6FD5-154A-8F26-73FE314F6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226" y="713985"/>
            <a:ext cx="7428942" cy="6144016"/>
          </a:xfrm>
        </p:spPr>
        <p:txBody>
          <a:bodyPr>
            <a:normAutofit fontScale="70000" lnSpcReduction="20000"/>
          </a:bodyPr>
          <a:lstStyle/>
          <a:p>
            <a:r>
              <a:rPr lang="en-US" sz="2900" dirty="0">
                <a:latin typeface="Cambria" panose="02040503050406030204" pitchFamily="18" charset="0"/>
              </a:rPr>
              <a:t>Rutgers Search and Interview Committee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Professors Mark Miller, Donna Fennell, Amy Rowe, Anthony Broccoli, Alan Robock, Extension Director Brian Schilling, Chris </a:t>
            </a:r>
            <a:r>
              <a:rPr lang="en-US" sz="2600" dirty="0" err="1">
                <a:latin typeface="Cambria" panose="02040503050406030204" pitchFamily="18" charset="0"/>
              </a:rPr>
              <a:t>Obropta</a:t>
            </a:r>
            <a:r>
              <a:rPr lang="en-US" sz="2600" dirty="0">
                <a:latin typeface="Cambria" panose="02040503050406030204" pitchFamily="18" charset="0"/>
              </a:rPr>
              <a:t>, David Robinson, Mary Whelan, Dean Laura Lawson, Troy </a:t>
            </a:r>
            <a:r>
              <a:rPr lang="en-US" sz="2600" dirty="0" err="1">
                <a:latin typeface="Cambria" panose="02040503050406030204" pitchFamily="18" charset="0"/>
              </a:rPr>
              <a:t>Roepke</a:t>
            </a:r>
            <a:r>
              <a:rPr lang="en-US" sz="2600" dirty="0">
                <a:latin typeface="Cambria" panose="02040503050406030204" pitchFamily="18" charset="0"/>
              </a:rPr>
              <a:t>, Dean Wendy </a:t>
            </a:r>
            <a:r>
              <a:rPr lang="en-US" sz="2600" dirty="0" err="1">
                <a:latin typeface="Cambria" panose="02040503050406030204" pitchFamily="18" charset="0"/>
              </a:rPr>
              <a:t>Cohick</a:t>
            </a:r>
            <a:endParaRPr lang="en-US" sz="2600" dirty="0">
              <a:latin typeface="Cambria" panose="02040503050406030204" pitchFamily="18" charset="0"/>
            </a:endParaRPr>
          </a:p>
          <a:p>
            <a:r>
              <a:rPr lang="en-US" sz="2900" dirty="0">
                <a:latin typeface="Cambria" panose="02040503050406030204" pitchFamily="18" charset="0"/>
              </a:rPr>
              <a:t>IRI Colleagues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Andrew Robertson, Daniel Osgood, James Hansen, Tufa </a:t>
            </a:r>
            <a:r>
              <a:rPr lang="en-US" sz="2600" dirty="0" err="1">
                <a:latin typeface="Cambria" panose="02040503050406030204" pitchFamily="18" charset="0"/>
              </a:rPr>
              <a:t>Dinku</a:t>
            </a:r>
            <a:r>
              <a:rPr lang="en-US" sz="2600" dirty="0">
                <a:latin typeface="Cambria" panose="02040503050406030204" pitchFamily="18" charset="0"/>
              </a:rPr>
              <a:t>, Simon Mason, John Furlow, Remi Cousin, </a:t>
            </a:r>
            <a:r>
              <a:rPr lang="en-US" sz="2600" dirty="0" err="1">
                <a:latin typeface="Cambria" panose="02040503050406030204" pitchFamily="18" charset="0"/>
              </a:rPr>
              <a:t>Sylwia</a:t>
            </a:r>
            <a:r>
              <a:rPr lang="en-US" sz="2600" dirty="0">
                <a:latin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</a:rPr>
              <a:t>Trzaska</a:t>
            </a:r>
            <a:endParaRPr lang="en-US" sz="2600" dirty="0">
              <a:latin typeface="Cambria" panose="02040503050406030204" pitchFamily="18" charset="0"/>
            </a:endParaRP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Funding organizations: </a:t>
            </a:r>
            <a:r>
              <a:rPr lang="en-US" sz="2600" dirty="0">
                <a:latin typeface="Cambria" panose="02040503050406030204" pitchFamily="18" charset="0"/>
                <a:hlinkClick r:id="rId3"/>
              </a:rPr>
              <a:t>USAID</a:t>
            </a:r>
            <a:r>
              <a:rPr lang="en-US" sz="2600" dirty="0">
                <a:latin typeface="Cambria" panose="02040503050406030204" pitchFamily="18" charset="0"/>
              </a:rPr>
              <a:t>, </a:t>
            </a:r>
            <a:r>
              <a:rPr lang="en-US" sz="2600" dirty="0">
                <a:latin typeface="Cambria" panose="02040503050406030204" pitchFamily="18" charset="0"/>
                <a:hlinkClick r:id="rId4"/>
              </a:rPr>
              <a:t>WFP</a:t>
            </a:r>
            <a:r>
              <a:rPr lang="en-US" sz="2600" dirty="0">
                <a:latin typeface="Cambria" panose="02040503050406030204" pitchFamily="18" charset="0"/>
              </a:rPr>
              <a:t>, </a:t>
            </a:r>
            <a:r>
              <a:rPr lang="en-US" sz="2600" dirty="0">
                <a:latin typeface="Cambria" panose="02040503050406030204" pitchFamily="18" charset="0"/>
                <a:hlinkClick r:id="rId5"/>
              </a:rPr>
              <a:t>WMO</a:t>
            </a:r>
            <a:r>
              <a:rPr lang="en-US" sz="2600" dirty="0">
                <a:latin typeface="Cambria" panose="02040503050406030204" pitchFamily="18" charset="0"/>
              </a:rPr>
              <a:t>, </a:t>
            </a:r>
            <a:r>
              <a:rPr lang="en-US" sz="2600" dirty="0">
                <a:latin typeface="Cambria" panose="02040503050406030204" pitchFamily="18" charset="0"/>
                <a:hlinkClick r:id="rId6"/>
              </a:rPr>
              <a:t>UKDfID</a:t>
            </a:r>
            <a:r>
              <a:rPr lang="en-US" sz="2600" dirty="0">
                <a:latin typeface="Cambria" panose="02040503050406030204" pitchFamily="18" charset="0"/>
              </a:rPr>
              <a:t>, </a:t>
            </a:r>
            <a:r>
              <a:rPr lang="en-US" sz="2600" dirty="0">
                <a:latin typeface="Cambria" panose="02040503050406030204" pitchFamily="18" charset="0"/>
                <a:hlinkClick r:id="rId7"/>
              </a:rPr>
              <a:t>CWP</a:t>
            </a:r>
            <a:r>
              <a:rPr lang="en-US" sz="2600" dirty="0">
                <a:latin typeface="Cambria" panose="02040503050406030204" pitchFamily="18" charset="0"/>
              </a:rPr>
              <a:t>, Swiss Re</a:t>
            </a:r>
          </a:p>
          <a:p>
            <a:r>
              <a:rPr lang="en-US" sz="2900" dirty="0">
                <a:latin typeface="Cambria" panose="02040503050406030204" pitchFamily="18" charset="0"/>
              </a:rPr>
              <a:t>Rutgers PhD Committee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David Robinson, Neil Ward, Robin </a:t>
            </a:r>
            <a:r>
              <a:rPr lang="en-US" sz="2600" dirty="0" err="1">
                <a:latin typeface="Cambria" panose="02040503050406030204" pitchFamily="18" charset="0"/>
              </a:rPr>
              <a:t>Leichenko</a:t>
            </a:r>
            <a:r>
              <a:rPr lang="en-US" sz="2600" dirty="0">
                <a:latin typeface="Cambria" panose="02040503050406030204" pitchFamily="18" charset="0"/>
              </a:rPr>
              <a:t>, Asa </a:t>
            </a:r>
            <a:r>
              <a:rPr lang="en-US" sz="2600" dirty="0" err="1">
                <a:latin typeface="Cambria" panose="02040503050406030204" pitchFamily="18" charset="0"/>
              </a:rPr>
              <a:t>Rennermalm</a:t>
            </a:r>
            <a:r>
              <a:rPr lang="en-US" sz="2600" dirty="0">
                <a:latin typeface="Cambria" panose="02040503050406030204" pitchFamily="18" charset="0"/>
              </a:rPr>
              <a:t>, Kenneth Mitchell</a:t>
            </a:r>
          </a:p>
          <a:p>
            <a:r>
              <a:rPr lang="en-US" sz="2900" dirty="0">
                <a:latin typeface="Cambria" panose="02040503050406030204" pitchFamily="18" charset="0"/>
              </a:rPr>
              <a:t>Other Mentors 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Princeton: Robert Socolow, Marc </a:t>
            </a:r>
            <a:r>
              <a:rPr lang="en-US" sz="2600" dirty="0" err="1">
                <a:latin typeface="Cambria" panose="02040503050406030204" pitchFamily="18" charset="0"/>
              </a:rPr>
              <a:t>Fleurbaey</a:t>
            </a:r>
            <a:r>
              <a:rPr lang="en-US" sz="2600" dirty="0">
                <a:latin typeface="Cambria" panose="02040503050406030204" pitchFamily="18" charset="0"/>
              </a:rPr>
              <a:t> (postdoc), George Philander, Jorge Sarmiento (undergrad)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Columbia: Mark Cane, Tony Barnston, </a:t>
            </a:r>
            <a:r>
              <a:rPr lang="en-US" sz="2600" dirty="0" err="1">
                <a:latin typeface="Cambria" panose="02040503050406030204" pitchFamily="18" charset="0"/>
              </a:rPr>
              <a:t>Mingfang</a:t>
            </a:r>
            <a:r>
              <a:rPr lang="en-US" sz="2600" dirty="0">
                <a:latin typeface="Cambria" panose="02040503050406030204" pitchFamily="18" charset="0"/>
              </a:rPr>
              <a:t> Ting, </a:t>
            </a:r>
            <a:r>
              <a:rPr lang="en-US" sz="2600" dirty="0" err="1">
                <a:latin typeface="Cambria" panose="02040503050406030204" pitchFamily="18" charset="0"/>
              </a:rPr>
              <a:t>Upmanu</a:t>
            </a:r>
            <a:r>
              <a:rPr lang="en-US" sz="2600" dirty="0">
                <a:latin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</a:rPr>
              <a:t>Lall</a:t>
            </a:r>
            <a:r>
              <a:rPr lang="en-US" sz="2600" dirty="0">
                <a:latin typeface="Cambria" panose="02040503050406030204" pitchFamily="18" charset="0"/>
              </a:rPr>
              <a:t>, Lisa Goddard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NJ Adapt: Marjorie Kaplan, Jeanne Herb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Internships: Cynthia Rosenzweig (</a:t>
            </a:r>
            <a:r>
              <a:rPr lang="en-US" sz="2600" dirty="0">
                <a:latin typeface="Cambria" panose="02040503050406030204" pitchFamily="18" charset="0"/>
                <a:hlinkClick r:id="rId8"/>
              </a:rPr>
              <a:t>NASA-GISS</a:t>
            </a:r>
            <a:r>
              <a:rPr lang="en-US" sz="2600" dirty="0">
                <a:latin typeface="Cambria" panose="02040503050406030204" pitchFamily="18" charset="0"/>
              </a:rPr>
              <a:t>), Lonnie Thompson (OSU </a:t>
            </a:r>
            <a:r>
              <a:rPr lang="en-US" sz="2600" dirty="0">
                <a:latin typeface="Cambria" panose="02040503050406030204" pitchFamily="18" charset="0"/>
                <a:hlinkClick r:id="rId9"/>
              </a:rPr>
              <a:t>BPRC</a:t>
            </a:r>
            <a:r>
              <a:rPr lang="en-US" sz="2600" dirty="0">
                <a:latin typeface="Cambria" panose="02040503050406030204" pitchFamily="18" charset="0"/>
              </a:rPr>
              <a:t>)</a:t>
            </a:r>
          </a:p>
          <a:p>
            <a:pPr lvl="1"/>
            <a:r>
              <a:rPr lang="en-US" sz="2600" dirty="0">
                <a:latin typeface="Cambria" panose="02040503050406030204" pitchFamily="18" charset="0"/>
              </a:rPr>
              <a:t>Africa: Desire </a:t>
            </a:r>
            <a:r>
              <a:rPr lang="en-US" sz="2600" dirty="0" err="1">
                <a:latin typeface="Cambria" panose="02040503050406030204" pitchFamily="18" charset="0"/>
              </a:rPr>
              <a:t>Kagabo</a:t>
            </a:r>
            <a:r>
              <a:rPr lang="en-US" sz="2600" dirty="0">
                <a:latin typeface="Cambria" panose="02040503050406030204" pitchFamily="18" charset="0"/>
              </a:rPr>
              <a:t> (</a:t>
            </a:r>
            <a:r>
              <a:rPr lang="en-US" sz="2600" dirty="0">
                <a:latin typeface="Cambria" panose="02040503050406030204" pitchFamily="18" charset="0"/>
                <a:hlinkClick r:id="rId10"/>
              </a:rPr>
              <a:t>CIAT</a:t>
            </a:r>
            <a:r>
              <a:rPr lang="en-US" sz="2600" dirty="0">
                <a:latin typeface="Cambria" panose="02040503050406030204" pitchFamily="18" charset="0"/>
              </a:rPr>
              <a:t>-Rwanda), Ousmane Ndiaye (</a:t>
            </a:r>
            <a:r>
              <a:rPr lang="en-US" sz="2600" dirty="0">
                <a:latin typeface="Cambria" panose="02040503050406030204" pitchFamily="18" charset="0"/>
                <a:hlinkClick r:id="rId11"/>
              </a:rPr>
              <a:t>ANACIM</a:t>
            </a:r>
            <a:r>
              <a:rPr lang="en-US" sz="2600" dirty="0">
                <a:latin typeface="Cambria" panose="02040503050406030204" pitchFamily="18" charset="0"/>
              </a:rPr>
              <a:t>), </a:t>
            </a:r>
            <a:r>
              <a:rPr lang="en-US" sz="2600" dirty="0" err="1">
                <a:latin typeface="Cambria" panose="02040503050406030204" pitchFamily="18" charset="0"/>
              </a:rPr>
              <a:t>Zewdu</a:t>
            </a:r>
            <a:r>
              <a:rPr lang="en-US" sz="2600" dirty="0">
                <a:latin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</a:rPr>
              <a:t>Segele</a:t>
            </a:r>
            <a:r>
              <a:rPr lang="en-US" sz="2600" dirty="0">
                <a:latin typeface="Cambria" panose="02040503050406030204" pitchFamily="18" charset="0"/>
              </a:rPr>
              <a:t> (</a:t>
            </a:r>
            <a:r>
              <a:rPr lang="en-US" sz="2600" dirty="0">
                <a:latin typeface="Cambria" panose="02040503050406030204" pitchFamily="18" charset="0"/>
                <a:hlinkClick r:id="rId12"/>
              </a:rPr>
              <a:t>ICPAC</a:t>
            </a:r>
            <a:r>
              <a:rPr lang="en-US" sz="2600" dirty="0">
                <a:latin typeface="Cambria" panose="02040503050406030204" pitchFamily="18" charset="0"/>
              </a:rPr>
              <a:t>), Mohammed Kadi (</a:t>
            </a:r>
            <a:r>
              <a:rPr lang="en-US" sz="2600" dirty="0">
                <a:latin typeface="Cambria" panose="02040503050406030204" pitchFamily="18" charset="0"/>
                <a:hlinkClick r:id="rId13"/>
              </a:rPr>
              <a:t>ACMAD</a:t>
            </a:r>
            <a:r>
              <a:rPr lang="en-US" sz="2600" dirty="0">
                <a:latin typeface="Cambria" panose="02040503050406030204" pitchFamily="18" charset="0"/>
              </a:rPr>
              <a:t>), Dawit Solomon (</a:t>
            </a:r>
            <a:r>
              <a:rPr lang="en-US" sz="2600" dirty="0">
                <a:latin typeface="Cambria" panose="02040503050406030204" pitchFamily="18" charset="0"/>
                <a:hlinkClick r:id="rId14"/>
              </a:rPr>
              <a:t>EIAR </a:t>
            </a:r>
            <a:r>
              <a:rPr lang="en-US" sz="2600" dirty="0">
                <a:latin typeface="Cambria" panose="02040503050406030204" pitchFamily="18" charset="0"/>
              </a:rPr>
              <a:t>-Ethiopia)</a:t>
            </a:r>
          </a:p>
          <a:p>
            <a:r>
              <a:rPr lang="en-US" sz="2900" dirty="0">
                <a:latin typeface="Cambria" panose="02040503050406030204" pitchFamily="18" charset="0"/>
              </a:rPr>
              <a:t>Friends, family – parents, extended family, Melissa, Maya and Jacob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97B2B-1C00-4A40-99A2-1E2A7EE0F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21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83E7E6-8A66-1736-22AA-DC03E15DEB62}"/>
              </a:ext>
            </a:extLst>
          </p:cNvPr>
          <p:cNvSpPr txBox="1"/>
          <p:nvPr/>
        </p:nvSpPr>
        <p:spPr>
          <a:xfrm>
            <a:off x="8257304" y="6488668"/>
            <a:ext cx="3449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Hook Mountain Plateau, Nyack, NY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8F6E6B-3A55-2BB7-15E7-183D44DB2B6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5400000">
            <a:off x="8692974" y="735318"/>
            <a:ext cx="2931090" cy="21983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3C695A-E22B-BF1A-9E37-1CF5BFA17589}"/>
              </a:ext>
            </a:extLst>
          </p:cNvPr>
          <p:cNvSpPr txBox="1"/>
          <p:nvPr/>
        </p:nvSpPr>
        <p:spPr>
          <a:xfrm>
            <a:off x="9520411" y="3299822"/>
            <a:ext cx="148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High Point, NJ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394F19-B1A3-64A0-D4CA-6BAAB1F1BF5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57304" y="3762090"/>
            <a:ext cx="3635379" cy="272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456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35CF5-79F8-F841-8BE8-BE96C8C7C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8"/>
            <a:ext cx="10515600" cy="507711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Cambria" panose="02040503050406030204" pitchFamily="18" charset="0"/>
              </a:rPr>
              <a:t>Acronyms and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047BC-8F04-DD45-9EA8-67F14C99C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7" y="402362"/>
            <a:ext cx="6127668" cy="624486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2"/>
              </a:rPr>
              <a:t>AAG</a:t>
            </a:r>
            <a:r>
              <a:rPr lang="en-US" sz="1300" dirty="0">
                <a:latin typeface="Cambria" panose="02040503050406030204" pitchFamily="18" charset="0"/>
              </a:rPr>
              <a:t> – Association of American Geographers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3"/>
              </a:rPr>
              <a:t>ACMAD</a:t>
            </a:r>
            <a:r>
              <a:rPr lang="en-US" sz="1300" dirty="0">
                <a:latin typeface="Cambria" panose="02040503050406030204" pitchFamily="18" charset="0"/>
              </a:rPr>
              <a:t> – African Center for Meteorological Application to Development (Niamey, Niger)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4"/>
              </a:rPr>
              <a:t>ACToday</a:t>
            </a:r>
            <a:r>
              <a:rPr lang="en-US" sz="1300" dirty="0">
                <a:latin typeface="Cambria" panose="02040503050406030204" pitchFamily="18" charset="0"/>
              </a:rPr>
              <a:t> – Adapting Agriculture to Climate Today for Tomorrow (CWP)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5"/>
              </a:rPr>
              <a:t>AGRHYMET</a:t>
            </a:r>
            <a:r>
              <a:rPr lang="en-US" sz="1300" dirty="0">
                <a:latin typeface="Cambria" panose="02040503050406030204" pitchFamily="18" charset="0"/>
              </a:rPr>
              <a:t> –Center for Agriculture, Hydrology and Meteorology (Niamey, Niger)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6"/>
              </a:rPr>
              <a:t>AGU</a:t>
            </a:r>
            <a:r>
              <a:rPr lang="en-US" sz="1300" dirty="0">
                <a:latin typeface="Cambria" panose="02040503050406030204" pitchFamily="18" charset="0"/>
              </a:rPr>
              <a:t> – American Geophysical Union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7"/>
              </a:rPr>
              <a:t>AMMA</a:t>
            </a:r>
            <a:r>
              <a:rPr lang="en-US" sz="1300" dirty="0">
                <a:latin typeface="Cambria" panose="02040503050406030204" pitchFamily="18" charset="0"/>
              </a:rPr>
              <a:t> – African Monsoon Multidisciplinary Analysis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8"/>
              </a:rPr>
              <a:t>AMS</a:t>
            </a:r>
            <a:r>
              <a:rPr lang="en-US" sz="1300" dirty="0">
                <a:latin typeface="Cambria" panose="02040503050406030204" pitchFamily="18" charset="0"/>
              </a:rPr>
              <a:t> – American Meteorological Service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9"/>
              </a:rPr>
              <a:t>ANACIM</a:t>
            </a:r>
            <a:r>
              <a:rPr lang="en-US" sz="1300" dirty="0">
                <a:latin typeface="Cambria" panose="02040503050406030204" pitchFamily="18" charset="0"/>
              </a:rPr>
              <a:t> – </a:t>
            </a:r>
            <a:r>
              <a:rPr lang="en-US" sz="1300" dirty="0" err="1">
                <a:latin typeface="Cambria" panose="02040503050406030204" pitchFamily="18" charset="0"/>
              </a:rPr>
              <a:t>Agence</a:t>
            </a:r>
            <a:r>
              <a:rPr lang="en-US" sz="1300" dirty="0">
                <a:latin typeface="Cambria" panose="02040503050406030204" pitchFamily="18" charset="0"/>
              </a:rPr>
              <a:t> </a:t>
            </a:r>
            <a:r>
              <a:rPr lang="en-US" sz="1300" dirty="0" err="1">
                <a:latin typeface="Cambria" panose="02040503050406030204" pitchFamily="18" charset="0"/>
              </a:rPr>
              <a:t>Nationale</a:t>
            </a:r>
            <a:r>
              <a:rPr lang="en-US" sz="1300" dirty="0">
                <a:latin typeface="Cambria" panose="02040503050406030204" pitchFamily="18" charset="0"/>
              </a:rPr>
              <a:t> de </a:t>
            </a:r>
            <a:r>
              <a:rPr lang="en-US" sz="1300" dirty="0" err="1">
                <a:latin typeface="Cambria" panose="02040503050406030204" pitchFamily="18" charset="0"/>
              </a:rPr>
              <a:t>l’Aviation</a:t>
            </a:r>
            <a:r>
              <a:rPr lang="en-US" sz="1300" dirty="0">
                <a:latin typeface="Cambria" panose="02040503050406030204" pitchFamily="18" charset="0"/>
              </a:rPr>
              <a:t> Civile et de la </a:t>
            </a:r>
            <a:r>
              <a:rPr lang="en-US" sz="1300" dirty="0" err="1">
                <a:latin typeface="Cambria" panose="02040503050406030204" pitchFamily="18" charset="0"/>
              </a:rPr>
              <a:t>Météorologie</a:t>
            </a:r>
            <a:r>
              <a:rPr lang="en-US" sz="1300" dirty="0">
                <a:latin typeface="Cambria" panose="02040503050406030204" pitchFamily="18" charset="0"/>
              </a:rPr>
              <a:t> (Senegal)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10"/>
              </a:rPr>
              <a:t>BPRC</a:t>
            </a:r>
            <a:r>
              <a:rPr lang="en-US" sz="1300" dirty="0">
                <a:latin typeface="Cambria" panose="02040503050406030204" pitchFamily="18" charset="0"/>
              </a:rPr>
              <a:t> – Byrd Polar Research Center (Ohio State)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11"/>
              </a:rPr>
              <a:t>CCAFS</a:t>
            </a:r>
            <a:r>
              <a:rPr lang="en-US" sz="1300" dirty="0">
                <a:latin typeface="Cambria" panose="02040503050406030204" pitchFamily="18" charset="0"/>
              </a:rPr>
              <a:t> – Climate Change, Agriculture and Food Security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12"/>
              </a:rPr>
              <a:t>CCSR</a:t>
            </a:r>
            <a:r>
              <a:rPr lang="en-US" sz="1300" dirty="0">
                <a:latin typeface="Cambria" panose="02040503050406030204" pitchFamily="18" charset="0"/>
              </a:rPr>
              <a:t> – Center for Climate Systems Research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13"/>
              </a:rPr>
              <a:t>CDPW</a:t>
            </a:r>
            <a:r>
              <a:rPr lang="en-US" sz="1300" dirty="0">
                <a:latin typeface="Cambria" panose="02040503050406030204" pitchFamily="18" charset="0"/>
              </a:rPr>
              <a:t> - Climate Diagnostics and Prediction Workshop (NOAA)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14"/>
              </a:rPr>
              <a:t>CDT</a:t>
            </a:r>
            <a:r>
              <a:rPr lang="en-US" sz="1300" dirty="0">
                <a:latin typeface="Cambria" panose="02040503050406030204" pitchFamily="18" charset="0"/>
              </a:rPr>
              <a:t> – Climate Data Tools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15"/>
              </a:rPr>
              <a:t>CGIAR</a:t>
            </a:r>
            <a:r>
              <a:rPr lang="en-US" sz="1300" dirty="0">
                <a:latin typeface="Cambria" panose="02040503050406030204" pitchFamily="18" charset="0"/>
              </a:rPr>
              <a:t> – Consultative Group for International Agricultural Research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16"/>
              </a:rPr>
              <a:t>CIAT</a:t>
            </a:r>
            <a:r>
              <a:rPr lang="en-US" sz="1300" dirty="0">
                <a:latin typeface="Cambria" panose="02040503050406030204" pitchFamily="18" charset="0"/>
              </a:rPr>
              <a:t> – International Center for Tropical Agriculture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17"/>
              </a:rPr>
              <a:t>CMIP</a:t>
            </a:r>
            <a:r>
              <a:rPr lang="en-US" sz="1300" dirty="0">
                <a:latin typeface="Cambria" panose="02040503050406030204" pitchFamily="18" charset="0"/>
              </a:rPr>
              <a:t> – Coupled Model Intercomparison Project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18"/>
              </a:rPr>
              <a:t>CPT</a:t>
            </a:r>
            <a:r>
              <a:rPr lang="en-US" sz="1300" dirty="0">
                <a:latin typeface="Cambria" panose="02040503050406030204" pitchFamily="18" charset="0"/>
              </a:rPr>
              <a:t> – Climate Predictability Tool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19"/>
              </a:rPr>
              <a:t>CRMAE</a:t>
            </a:r>
            <a:r>
              <a:rPr lang="en-US" sz="1300" dirty="0">
                <a:latin typeface="Cambria" panose="02040503050406030204" pitchFamily="18" charset="0"/>
              </a:rPr>
              <a:t> – Climate Risk Management for Agricultural Extension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20"/>
              </a:rPr>
              <a:t>CRSCI</a:t>
            </a:r>
            <a:r>
              <a:rPr lang="en-US" sz="1300" dirty="0">
                <a:latin typeface="Cambria" panose="02040503050406030204" pitchFamily="18" charset="0"/>
              </a:rPr>
              <a:t> – CDC’s Climate Ready States and Cities Initiative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21"/>
              </a:rPr>
              <a:t>CWP</a:t>
            </a:r>
            <a:r>
              <a:rPr lang="en-US" sz="1300" dirty="0">
                <a:latin typeface="Cambria" panose="02040503050406030204" pitchFamily="18" charset="0"/>
              </a:rPr>
              <a:t> – Columbia World Projects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22"/>
              </a:rPr>
              <a:t>EIAR</a:t>
            </a:r>
            <a:r>
              <a:rPr lang="en-US" sz="1300" dirty="0">
                <a:latin typeface="Cambria" panose="02040503050406030204" pitchFamily="18" charset="0"/>
              </a:rPr>
              <a:t> – Ethiopian Institute of Agricultural Research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23"/>
              </a:rPr>
              <a:t>ENACTS</a:t>
            </a:r>
            <a:r>
              <a:rPr lang="en-US" sz="1300" dirty="0">
                <a:latin typeface="Cambria" panose="02040503050406030204" pitchFamily="18" charset="0"/>
              </a:rPr>
              <a:t> – Enhancing National Climate Services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24"/>
              </a:rPr>
              <a:t>ENSO</a:t>
            </a:r>
            <a:r>
              <a:rPr lang="en-US" sz="1300" dirty="0">
                <a:latin typeface="Cambria" panose="02040503050406030204" pitchFamily="18" charset="0"/>
              </a:rPr>
              <a:t> – El Nino Southern Oscillation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25"/>
              </a:rPr>
              <a:t>FbF</a:t>
            </a:r>
            <a:r>
              <a:rPr lang="en-US" sz="1300" dirty="0">
                <a:latin typeface="Cambria" panose="02040503050406030204" pitchFamily="18" charset="0"/>
              </a:rPr>
              <a:t> – Forecast Based Financing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26"/>
              </a:rPr>
              <a:t>GCM</a:t>
            </a:r>
            <a:r>
              <a:rPr lang="en-US" sz="1300" dirty="0">
                <a:latin typeface="Cambria" panose="02040503050406030204" pitchFamily="18" charset="0"/>
              </a:rPr>
              <a:t> – Global Climate Model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27"/>
              </a:rPr>
              <a:t>GHACOF</a:t>
            </a:r>
            <a:r>
              <a:rPr lang="en-US" sz="1300" dirty="0">
                <a:latin typeface="Cambria" panose="02040503050406030204" pitchFamily="18" charset="0"/>
              </a:rPr>
              <a:t> – Greater Horn of Africa Climate Outlook Forum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28"/>
              </a:rPr>
              <a:t>IAM</a:t>
            </a:r>
            <a:r>
              <a:rPr lang="en-US" sz="1300" dirty="0">
                <a:latin typeface="Cambria" panose="02040503050406030204" pitchFamily="18" charset="0"/>
              </a:rPr>
              <a:t> – Integrated Assessment Model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29"/>
              </a:rPr>
              <a:t>ICPAC</a:t>
            </a:r>
            <a:r>
              <a:rPr lang="en-US" sz="1300" dirty="0">
                <a:latin typeface="Cambria" panose="02040503050406030204" pitchFamily="18" charset="0"/>
              </a:rPr>
              <a:t> – Intergovernmental Authority on Development (IGAD) Climate Prediction and Applications Centre (Nairobi, Kenya)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30"/>
              </a:rPr>
              <a:t>IRI</a:t>
            </a:r>
            <a:r>
              <a:rPr lang="en-US" sz="1300" dirty="0">
                <a:latin typeface="Cambria" panose="02040503050406030204" pitchFamily="18" charset="0"/>
              </a:rPr>
              <a:t> – International Research Institute for Climate and Society (Palisades, NY)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latin typeface="Cambria" panose="02040503050406030204" pitchFamily="18" charset="0"/>
                <a:hlinkClick r:id="rId31"/>
              </a:rPr>
              <a:t>IRIDL</a:t>
            </a:r>
            <a:r>
              <a:rPr lang="en-US" sz="1300" dirty="0">
                <a:latin typeface="Cambria" panose="02040503050406030204" pitchFamily="18" charset="0"/>
              </a:rPr>
              <a:t> – IRI Data Library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en-US" sz="1200" dirty="0"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en-US" sz="1200" dirty="0"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en-US" sz="1400" dirty="0"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3CA757-F7C3-C847-ABBC-C24953DE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D73ED-92AA-7F4D-AC9F-0612D6F0ACDD}" type="slidenum">
              <a:rPr lang="en-US" smtClean="0"/>
              <a:t>22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8B7267-3E45-9940-9396-C7B12AC4B6BA}"/>
              </a:ext>
            </a:extLst>
          </p:cNvPr>
          <p:cNvSpPr txBox="1"/>
          <p:nvPr/>
        </p:nvSpPr>
        <p:spPr>
          <a:xfrm>
            <a:off x="6210795" y="402362"/>
            <a:ext cx="574567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32"/>
              </a:rPr>
              <a:t>ITISE</a:t>
            </a:r>
            <a:r>
              <a:rPr lang="en-US" sz="1300" dirty="0">
                <a:latin typeface="Cambria" panose="02040503050406030204" pitchFamily="18" charset="0"/>
              </a:rPr>
              <a:t> – International Conference on Time Series and Forecasting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</a:rPr>
              <a:t>JEDI – Justice, Equity, Diversity, and Inclusion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33"/>
              </a:rPr>
              <a:t>NASA-GISS</a:t>
            </a:r>
            <a:r>
              <a:rPr lang="en-US" sz="1300" dirty="0">
                <a:latin typeface="Cambria" panose="02040503050406030204" pitchFamily="18" charset="0"/>
              </a:rPr>
              <a:t> – NASA-Goddard Institute for Space Studies (New York)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34"/>
              </a:rPr>
              <a:t>NDVI</a:t>
            </a:r>
            <a:r>
              <a:rPr lang="en-US" sz="1300" dirty="0">
                <a:latin typeface="Cambria" panose="02040503050406030204" pitchFamily="18" charset="0"/>
              </a:rPr>
              <a:t> – Normalized Difference Vegetation Index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35"/>
              </a:rPr>
              <a:t>NESDIS</a:t>
            </a:r>
            <a:r>
              <a:rPr lang="en-US" sz="1300" dirty="0">
                <a:latin typeface="Cambria" panose="02040503050406030204" pitchFamily="18" charset="0"/>
              </a:rPr>
              <a:t> – National Environmental Satellite Data Information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36"/>
              </a:rPr>
              <a:t>NIHHIS</a:t>
            </a:r>
            <a:r>
              <a:rPr lang="en-US" sz="1300" dirty="0">
                <a:latin typeface="Cambria" panose="02040503050406030204" pitchFamily="18" charset="0"/>
              </a:rPr>
              <a:t> – National Integrated Heat Health Information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37"/>
              </a:rPr>
              <a:t>NJAdapt</a:t>
            </a:r>
            <a:r>
              <a:rPr lang="en-US" sz="1300" dirty="0">
                <a:latin typeface="Cambria" panose="02040503050406030204" pitchFamily="18" charset="0"/>
              </a:rPr>
              <a:t> – NJ Adapt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38"/>
              </a:rPr>
              <a:t>NJAES </a:t>
            </a:r>
            <a:r>
              <a:rPr lang="en-US" sz="1300" dirty="0">
                <a:latin typeface="Cambria" panose="02040503050406030204" pitchFamily="18" charset="0"/>
              </a:rPr>
              <a:t>– NJ Agricultural Experiment Station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39"/>
              </a:rPr>
              <a:t>NMME</a:t>
            </a:r>
            <a:r>
              <a:rPr lang="en-US" sz="1300" dirty="0">
                <a:latin typeface="Cambria" panose="02040503050406030204" pitchFamily="18" charset="0"/>
              </a:rPr>
              <a:t> – North American Multi-Model Ensemble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40"/>
              </a:rPr>
              <a:t>NOAA CAP/RISA</a:t>
            </a:r>
            <a:r>
              <a:rPr lang="en-US" sz="1300" dirty="0">
                <a:latin typeface="Cambria" panose="02040503050406030204" pitchFamily="18" charset="0"/>
              </a:rPr>
              <a:t> – Climate Adaptation Partnerships (regional within US)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41"/>
              </a:rPr>
              <a:t>NOAA-CESSRST</a:t>
            </a:r>
            <a:r>
              <a:rPr lang="en-US" sz="1300" dirty="0">
                <a:latin typeface="Cambria" panose="02040503050406030204" pitchFamily="18" charset="0"/>
              </a:rPr>
              <a:t> - Center for Earth System Sciences and Remote Sensing Technologies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42"/>
              </a:rPr>
              <a:t>NOAA-CREST</a:t>
            </a:r>
            <a:r>
              <a:rPr lang="en-US" sz="1300" dirty="0">
                <a:latin typeface="Cambria" panose="02040503050406030204" pitchFamily="18" charset="0"/>
              </a:rPr>
              <a:t> - Cooperative Remote Sensing and Technology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43"/>
              </a:rPr>
              <a:t>NJDEP</a:t>
            </a:r>
            <a:r>
              <a:rPr lang="en-US" sz="1300" dirty="0">
                <a:latin typeface="Cambria" panose="02040503050406030204" pitchFamily="18" charset="0"/>
              </a:rPr>
              <a:t> – Department of Environmental Protection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44"/>
              </a:rPr>
              <a:t>ONJSC</a:t>
            </a:r>
            <a:r>
              <a:rPr lang="en-US" sz="1300" dirty="0">
                <a:latin typeface="Cambria" panose="02040503050406030204" pitchFamily="18" charset="0"/>
              </a:rPr>
              <a:t> – Office of the NJ State Climatologist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45"/>
              </a:rPr>
              <a:t>RAB</a:t>
            </a:r>
            <a:r>
              <a:rPr lang="en-US" sz="1300" dirty="0">
                <a:latin typeface="Cambria" panose="02040503050406030204" pitchFamily="18" charset="0"/>
              </a:rPr>
              <a:t> – Rwanda Agriculture Board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46"/>
              </a:rPr>
              <a:t>RCI</a:t>
            </a:r>
            <a:r>
              <a:rPr lang="en-US" sz="1300" dirty="0">
                <a:latin typeface="Cambria" panose="02040503050406030204" pitchFamily="18" charset="0"/>
              </a:rPr>
              <a:t> – Rutgers Climate Institute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47"/>
              </a:rPr>
              <a:t>REI</a:t>
            </a:r>
            <a:r>
              <a:rPr lang="en-US" sz="1300" dirty="0">
                <a:latin typeface="Cambria" panose="02040503050406030204" pitchFamily="18" charset="0"/>
              </a:rPr>
              <a:t> – Rutgers Energy Institute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48"/>
              </a:rPr>
              <a:t>RICE</a:t>
            </a:r>
            <a:r>
              <a:rPr lang="en-US" sz="1300" dirty="0">
                <a:latin typeface="Cambria" panose="02040503050406030204" pitchFamily="18" charset="0"/>
              </a:rPr>
              <a:t> – Regional Integrated Climate-Economy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49"/>
              </a:rPr>
              <a:t>PyCPT</a:t>
            </a:r>
            <a:r>
              <a:rPr lang="en-US" sz="1300" dirty="0">
                <a:latin typeface="Cambria" panose="02040503050406030204" pitchFamily="18" charset="0"/>
              </a:rPr>
              <a:t> – Python based CPT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50"/>
              </a:rPr>
              <a:t>UCCRN</a:t>
            </a:r>
            <a:r>
              <a:rPr lang="en-US" sz="1300" dirty="0">
                <a:latin typeface="Cambria" panose="02040503050406030204" pitchFamily="18" charset="0"/>
              </a:rPr>
              <a:t> – Urban Climate Change Research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51"/>
              </a:rPr>
              <a:t>UKDfID</a:t>
            </a:r>
            <a:r>
              <a:rPr lang="en-US" sz="1300" dirty="0">
                <a:latin typeface="Cambria" panose="02040503050406030204" pitchFamily="18" charset="0"/>
              </a:rPr>
              <a:t> – UK Department for International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52"/>
              </a:rPr>
              <a:t>UNOCHA</a:t>
            </a:r>
            <a:r>
              <a:rPr lang="en-US" sz="1300" dirty="0">
                <a:latin typeface="Cambria" panose="02040503050406030204" pitchFamily="18" charset="0"/>
              </a:rPr>
              <a:t> – Organization for the Coordination of Humanitarian Affairs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53"/>
              </a:rPr>
              <a:t>USAID</a:t>
            </a:r>
            <a:r>
              <a:rPr lang="en-US" sz="1300" dirty="0">
                <a:latin typeface="Cambria" panose="02040503050406030204" pitchFamily="18" charset="0"/>
              </a:rPr>
              <a:t> – US Agency for International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54"/>
              </a:rPr>
              <a:t>USDA</a:t>
            </a:r>
            <a:r>
              <a:rPr lang="en-US" sz="1300" dirty="0">
                <a:latin typeface="Cambria" panose="02040503050406030204" pitchFamily="18" charset="0"/>
              </a:rPr>
              <a:t> – US Department of Agriculture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55"/>
              </a:rPr>
              <a:t>WCRP</a:t>
            </a:r>
            <a:r>
              <a:rPr lang="en-US" sz="1300" dirty="0">
                <a:latin typeface="Cambria" panose="02040503050406030204" pitchFamily="18" charset="0"/>
              </a:rPr>
              <a:t> – World Climate Research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56"/>
              </a:rPr>
              <a:t>WHO</a:t>
            </a:r>
            <a:r>
              <a:rPr lang="en-US" sz="1300" dirty="0">
                <a:latin typeface="Cambria" panose="02040503050406030204" pitchFamily="18" charset="0"/>
              </a:rPr>
              <a:t> – World Health Organization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57"/>
              </a:rPr>
              <a:t>WHOI</a:t>
            </a:r>
            <a:r>
              <a:rPr lang="en-US" sz="1300" dirty="0">
                <a:latin typeface="Cambria" panose="02040503050406030204" pitchFamily="18" charset="0"/>
              </a:rPr>
              <a:t> – Woods Hole Oceanographic Institute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58"/>
              </a:rPr>
              <a:t>WISER</a:t>
            </a:r>
            <a:r>
              <a:rPr lang="en-US" sz="1300" dirty="0">
                <a:latin typeface="Cambria" panose="02040503050406030204" pitchFamily="18" charset="0"/>
              </a:rPr>
              <a:t> – UK Met Office Weather and Climate Information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59"/>
              </a:rPr>
              <a:t>WFP</a:t>
            </a:r>
            <a:r>
              <a:rPr lang="en-US" sz="1300" dirty="0">
                <a:latin typeface="Cambria" panose="02040503050406030204" pitchFamily="18" charset="0"/>
              </a:rPr>
              <a:t> – World Food </a:t>
            </a:r>
            <a:r>
              <a:rPr lang="en-US" sz="1300" dirty="0" err="1">
                <a:latin typeface="Cambria" panose="02040503050406030204" pitchFamily="18" charset="0"/>
              </a:rPr>
              <a:t>Programme</a:t>
            </a:r>
            <a:endParaRPr lang="en-US" sz="1300" dirty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mbria" panose="02040503050406030204" pitchFamily="18" charset="0"/>
                <a:hlinkClick r:id="rId60"/>
              </a:rPr>
              <a:t>WMO</a:t>
            </a:r>
            <a:r>
              <a:rPr lang="en-US" sz="1300" dirty="0">
                <a:latin typeface="Cambria" panose="02040503050406030204" pitchFamily="18" charset="0"/>
              </a:rPr>
              <a:t> – World Meteorological Organization</a:t>
            </a:r>
          </a:p>
          <a:p>
            <a:endParaRPr lang="en-US" sz="17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378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6902</TotalTime>
  <Words>2385</Words>
  <Application>Microsoft Macintosh PowerPoint</Application>
  <PresentationFormat>Widescreen</PresentationFormat>
  <Paragraphs>391</Paragraphs>
  <Slides>22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Cambria</vt:lpstr>
      <vt:lpstr>Times New Roman</vt:lpstr>
      <vt:lpstr>Office Theme</vt:lpstr>
      <vt:lpstr>Addressing Evolving Climate Risks in New Jersey and in a Changing World  </vt:lpstr>
      <vt:lpstr>Seminar Outline</vt:lpstr>
      <vt:lpstr>Challenges and Research Areas in Climate Services</vt:lpstr>
      <vt:lpstr>Extreme Events under Climate Change</vt:lpstr>
      <vt:lpstr>Seasonal/Sub-seasonal Forecasting for Sector Applications</vt:lpstr>
      <vt:lpstr>2022 NJ State of Climate Report Highlights</vt:lpstr>
      <vt:lpstr>2021 NJ Climate Resilience Strategy</vt:lpstr>
      <vt:lpstr>Urban Adaptation, Resilience and Justice</vt:lpstr>
      <vt:lpstr>Agriculture/Fisheries</vt:lpstr>
      <vt:lpstr>Coastal Vulnerability and Adaptation</vt:lpstr>
      <vt:lpstr>Utilities</vt:lpstr>
      <vt:lpstr>Funding/Collaboration</vt:lpstr>
      <vt:lpstr>Teaching/Advising/Curriculum</vt:lpstr>
      <vt:lpstr>Justice, Equity, Diversity, and Inclusion (JEDI)</vt:lpstr>
      <vt:lpstr>Columbia/IRI (2016-2022)</vt:lpstr>
      <vt:lpstr>Methods and Tools</vt:lpstr>
      <vt:lpstr>Postdoc and Analyst 2015-2016</vt:lpstr>
      <vt:lpstr>PhD, Rutgers Geography (2009-2015)</vt:lpstr>
      <vt:lpstr>Pre-PhD (before 2009)</vt:lpstr>
      <vt:lpstr>Summary</vt:lpstr>
      <vt:lpstr>Thanks and Personal</vt:lpstr>
      <vt:lpstr>Acronyms and Links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 and Climate Hazards and Penn State’s AESEDA program</dc:title>
  <dc:creator>Asher Siebert</dc:creator>
  <cp:lastModifiedBy>Asher Siebert</cp:lastModifiedBy>
  <cp:revision>238</cp:revision>
  <dcterms:created xsi:type="dcterms:W3CDTF">2021-10-29T18:15:57Z</dcterms:created>
  <dcterms:modified xsi:type="dcterms:W3CDTF">2023-05-09T03:17:33Z</dcterms:modified>
</cp:coreProperties>
</file>