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613"/>
    <p:restoredTop sz="77574"/>
  </p:normalViewPr>
  <p:slideViewPr>
    <p:cSldViewPr snapToGrid="0">
      <p:cViewPr varScale="1">
        <p:scale>
          <a:sx n="90" d="100"/>
          <a:sy n="90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6BD3B-CABC-CB4A-8691-B28AA460756C}" type="datetimeFigureOut">
              <a:rPr lang="en-US" smtClean="0"/>
              <a:t>3/10/24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418E6-BE41-CE42-9E82-4EE26EC12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7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Rainfall seasons changing because of erratic onset </a:t>
            </a:r>
          </a:p>
          <a:p>
            <a:r>
              <a:rPr lang="en-US" dirty="0"/>
              <a:t>Heat stress causing drought conditions to develop faster</a:t>
            </a:r>
          </a:p>
          <a:p>
            <a:r>
              <a:rPr lang="en-US" dirty="0"/>
              <a:t>Significant increase in heavy rainfall events – hydrological intensification</a:t>
            </a:r>
          </a:p>
          <a:p>
            <a:r>
              <a:rPr lang="en-US" dirty="0"/>
              <a:t>Fire risk partially a fuel and development issue, but largely about climate</a:t>
            </a:r>
          </a:p>
          <a:p>
            <a:r>
              <a:rPr lang="en-US" dirty="0"/>
              <a:t>Impacts of climate change depend on the crop, but broad decrease in minerals and protein content</a:t>
            </a:r>
          </a:p>
          <a:p>
            <a:r>
              <a:rPr lang="en-US" dirty="0"/>
              <a:t>Double exposure narrative: outcomes, exposure and context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6418E6-BE41-CE42-9E82-4EE26EC122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80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Higher predictability of total rainy days</a:t>
            </a:r>
          </a:p>
          <a:p>
            <a:r>
              <a:rPr lang="en-US" dirty="0"/>
              <a:t>Challenges to predicting onset date, dry spell risk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6418E6-BE41-CE42-9E82-4EE26EC122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0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limitations</a:t>
            </a:r>
          </a:p>
          <a:p>
            <a:r>
              <a:rPr lang="en-US" dirty="0"/>
              <a:t>Trust limitations</a:t>
            </a:r>
          </a:p>
          <a:p>
            <a:r>
              <a:rPr lang="en-US" dirty="0"/>
              <a:t>Need to engage wide spectrum of users</a:t>
            </a:r>
          </a:p>
          <a:p>
            <a:r>
              <a:rPr lang="en-US" dirty="0"/>
              <a:t>Reticence to engage in multi-year contracts to adopt price varying framework</a:t>
            </a:r>
          </a:p>
          <a:p>
            <a:r>
              <a:rPr lang="en-US" dirty="0"/>
              <a:t>Larger scale insurance narrative about retreat from climate risk</a:t>
            </a:r>
          </a:p>
          <a:p>
            <a:r>
              <a:rPr lang="en-US" dirty="0"/>
              <a:t>Need for government financing backstops?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6418E6-BE41-CE42-9E82-4EE26EC122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81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Global Dialogue Platform on </a:t>
            </a:r>
            <a:r>
              <a:rPr lang="en-US" dirty="0" err="1"/>
              <a:t>FbF</a:t>
            </a:r>
            <a:endParaRPr lang="en-US" dirty="0"/>
          </a:p>
          <a:p>
            <a:r>
              <a:rPr lang="en-US" dirty="0"/>
              <a:t>Forecast based approach engaged in recent years</a:t>
            </a:r>
          </a:p>
          <a:p>
            <a:r>
              <a:rPr lang="en-US" dirty="0"/>
              <a:t>Coupling forecast and in-season monitoring</a:t>
            </a:r>
          </a:p>
          <a:p>
            <a:r>
              <a:rPr lang="en-US" dirty="0"/>
              <a:t>Will be increasingly important as climate risks grow with climate change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6418E6-BE41-CE42-9E82-4EE26EC122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57FF6-49EF-3DD9-F3FA-4A18A5914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691D1C-A405-2661-2470-683B909240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91E4A-A649-48EC-539D-F374C5637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3B29F-68DC-4C39-5D8C-BBFF42EC1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F8142-3278-EFCA-3CE0-7B4C957E3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26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91EC-4E27-E19B-2000-A0E1D6486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0562B-61FF-D54F-53F6-34BFA3CEB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6FF53-DE75-D9FF-33C4-5D0D40750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AFA4-3293-3A31-5F1A-E409CC17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93698-5000-C2E6-577B-36412052C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8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994BA-9806-961F-5870-9FB95C5FA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99FBF-4074-2DBA-E524-732956DB7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6F8BC-FE7D-3821-3809-7590F7555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1D8DD-1EA2-0B57-FDFE-6AD28ED09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7A3AC-C46F-27D7-5997-A803C485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23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AE3C0-85EB-620A-B7ED-83C7B433E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0F15F-511C-DBC3-9FB2-988293189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65250-45D0-CC9C-5AE9-3DBB71DD0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907E06-9A62-6B62-09B1-917323E69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98672-CEF9-173D-BCDA-C21383294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8449E-ED03-AA08-A15E-D28F3290E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0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BE92D-997D-D65B-D65D-7950967F4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311D0-D07E-19C7-D21B-779F35C5F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1B46C7-F290-096A-901C-8573A5784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B6E007-9A16-A295-8162-D66488D5B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E28F8B-16CE-C630-6278-09759417E3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6F5091-6DDE-34F9-B0E1-C9742282C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D760C7-9C2E-E328-7439-88193D565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1A2305-30FE-DB39-8FB5-FFD5A1283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69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4B78A-0747-5637-CA38-3CBBD5D0C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7ED1A9-7C09-F6BA-4BEF-A900C2F5E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7B33B3-FFD4-CF92-9D52-9FB294DE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67FAC-1CB1-4B77-339D-17AFF7E98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25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40089C-2CBF-A23A-F8D6-40B0D9E52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517295-B820-8BA0-2ABE-41D6C5A7D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BEC5E-F375-14A7-FB91-94CB04B8A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91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47A2E-B699-DDDF-D05C-3DD769C89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A7B96-8024-FEDF-BEA1-C1F2B0FB2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900D3-AEC1-B2CE-7D6A-37A4491B5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95F2E7-D988-6E1C-F981-9FFFEF53D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66176-EEC8-E56B-2294-3E99073F3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42DD0-0C78-9431-9C0B-16C925F3B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02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1DCDB-5DB5-EF67-74B9-3591C0912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15A02-9D9B-2A98-40ED-8BF075A6D8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CD1EE-0FCD-DD9E-2916-BCA9F30D3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216F37-6D06-DAD3-7513-244D8FE8E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F7F62-F1A9-AFF1-1F07-90AC00DA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5B6F1-D0E7-6360-50B1-F22889484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52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014FC-55A4-7311-6F36-4DF5740FE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36413D-644E-4CB4-CBD4-1FBA11722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2051F-1F49-222E-33AD-A924C6C35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5045E-1595-9447-A9D4-4736F6498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5D663-C0EC-0FEE-51F3-F1C095771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20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3A5F96-1733-EA9F-8DDF-CC1B52A76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6E8265-E35C-3C04-9830-4B9E46ACBF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ED3D6-452F-B3C0-4151-951FE3E7E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2BFDB-2CCE-F64B-5479-815B24600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3FCD8-7C53-8585-A935-FDC3FF773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65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9CECF2-B18C-D6A5-DBEB-C0BE2A9EA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C62D6-7CA6-3411-78B2-0388E5DE8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98E3C-21BA-3BCC-66B8-1041F05BDD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237CB-955D-DA4C-8048-37882FF127FF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96ED0-748D-A0A4-EF0B-C85A6295F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3DFDA-1E7F-8D45-4DC6-C0676E6E8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C6E88-55A6-8444-B296-1B61A365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94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sherb.siebert@gmail.com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linkedin.com/in/asher-siebert-7016065/" TargetMode="External"/><Relationship Id="rId4" Type="http://schemas.openxmlformats.org/officeDocument/2006/relationships/hyperlink" Target="https://asclimateservices.org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www.icpac.net/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213.55.84.78:8082/maproom/index.html" TargetMode="External"/><Relationship Id="rId5" Type="http://schemas.openxmlformats.org/officeDocument/2006/relationships/hyperlink" Target="http://213.154.77.59/maproom/" TargetMode="External"/><Relationship Id="rId4" Type="http://schemas.openxmlformats.org/officeDocument/2006/relationships/hyperlink" Target="http://maproom.meteorwanda.gov.rw/mapro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dexinsuranceforum.org/" TargetMode="External"/><Relationship Id="rId13" Type="http://schemas.openxmlformats.org/officeDocument/2006/relationships/hyperlink" Target="http://iridl.ldeo.columbia.edu/fbfmaproom2/ethiopia" TargetMode="External"/><Relationship Id="rId3" Type="http://schemas.openxmlformats.org/officeDocument/2006/relationships/hyperlink" Target="https://www.hsph.harvard.edu/c-change/subtopics/climate-change-nutrition/" TargetMode="External"/><Relationship Id="rId7" Type="http://schemas.openxmlformats.org/officeDocument/2006/relationships/hyperlink" Target="http://213.55.84.78:8082/maproom/index.html" TargetMode="External"/><Relationship Id="rId12" Type="http://schemas.openxmlformats.org/officeDocument/2006/relationships/hyperlink" Target="http://iridl.ldeo.columbia.edu/fbfmaproom2/madagascar" TargetMode="External"/><Relationship Id="rId17" Type="http://schemas.openxmlformats.org/officeDocument/2006/relationships/hyperlink" Target="https://www.ifrc.org/happening-now/emergency-appeals/disaster-response-emergency-fund-dref" TargetMode="External"/><Relationship Id="rId2" Type="http://schemas.openxmlformats.org/officeDocument/2006/relationships/hyperlink" Target="https://iri.columbia.edu/" TargetMode="External"/><Relationship Id="rId16" Type="http://schemas.openxmlformats.org/officeDocument/2006/relationships/hyperlink" Target="https://events.anticipation-hub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213.154.77.59/maproom/" TargetMode="External"/><Relationship Id="rId11" Type="http://schemas.openxmlformats.org/officeDocument/2006/relationships/hyperlink" Target="https://www.wfp.org/publications/2023-anticipatory-action-activations" TargetMode="External"/><Relationship Id="rId5" Type="http://schemas.openxmlformats.org/officeDocument/2006/relationships/hyperlink" Target="http://maproom.meteorwanda.gov.rw/maproom/" TargetMode="External"/><Relationship Id="rId15" Type="http://schemas.openxmlformats.org/officeDocument/2006/relationships/hyperlink" Target="http://iridl.ldeo.columbia.edu/fbfmaproom2/niger" TargetMode="External"/><Relationship Id="rId10" Type="http://schemas.openxmlformats.org/officeDocument/2006/relationships/hyperlink" Target="https://www.munichre.com/en/solutions/for-industry-clients/parametric-solutions.html" TargetMode="External"/><Relationship Id="rId4" Type="http://schemas.openxmlformats.org/officeDocument/2006/relationships/hyperlink" Target="https://www.icpac.net/" TargetMode="External"/><Relationship Id="rId9" Type="http://schemas.openxmlformats.org/officeDocument/2006/relationships/hyperlink" Target="https://corporatesolutions.swissre.com/innovative-risk-solutions/weather-solutions.html" TargetMode="External"/><Relationship Id="rId14" Type="http://schemas.openxmlformats.org/officeDocument/2006/relationships/hyperlink" Target="http://iridl.ldeo.columbia.edu/fbfmaproom2/djibout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5207B9-AD55-5CE2-40E7-132F24D6B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" y="1088885"/>
            <a:ext cx="12170836" cy="52578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17974D1-16CC-6E30-7AB9-8B510F277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80522"/>
            <a:ext cx="9144000" cy="275729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Loyola University Climate Change Conference</a:t>
            </a:r>
          </a:p>
          <a:p>
            <a:r>
              <a:rPr lang="en-US" dirty="0">
                <a:solidFill>
                  <a:srgbClr val="FF0000"/>
                </a:solidFill>
              </a:rPr>
              <a:t>March 2024</a:t>
            </a:r>
          </a:p>
          <a:p>
            <a:r>
              <a:rPr lang="en-US" dirty="0">
                <a:solidFill>
                  <a:srgbClr val="FF0000"/>
                </a:solidFill>
              </a:rPr>
              <a:t>Asher Siebert</a:t>
            </a:r>
          </a:p>
          <a:p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asherb.siebert@gmail.com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https://asclimateservices.org/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https://www.linkedin.com/in/asher-siebert-7016065/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53CD04-695A-E127-A839-6EA70AAFF5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2896" y="1748742"/>
            <a:ext cx="9144000" cy="126202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Seasonal Forecasting and Innovative Financing for Food Security in a Changing Climate</a:t>
            </a:r>
          </a:p>
        </p:txBody>
      </p:sp>
    </p:spTree>
    <p:extLst>
      <p:ext uri="{BB962C8B-B14F-4D97-AF65-F5344CB8AC3E}">
        <p14:creationId xmlns:p14="http://schemas.microsoft.com/office/powerpoint/2010/main" val="392552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42174-2905-45DC-D4CF-821790F84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483"/>
            <a:ext cx="10515600" cy="838642"/>
          </a:xfrm>
        </p:spPr>
        <p:txBody>
          <a:bodyPr/>
          <a:lstStyle/>
          <a:p>
            <a:pPr algn="ctr"/>
            <a:r>
              <a:rPr lang="en-US" dirty="0"/>
              <a:t>Climate Change and Agriculture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0FD98-E854-4CE0-B054-A29041EE4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89" y="949126"/>
            <a:ext cx="6287911" cy="557899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Impacts through Extremes</a:t>
            </a:r>
          </a:p>
          <a:p>
            <a:pPr lvl="1"/>
            <a:r>
              <a:rPr lang="en-US" dirty="0"/>
              <a:t>Changing seasons</a:t>
            </a:r>
          </a:p>
          <a:p>
            <a:pPr lvl="1"/>
            <a:r>
              <a:rPr lang="en-US" dirty="0"/>
              <a:t>Heat and water stress (droughts)</a:t>
            </a:r>
          </a:p>
          <a:p>
            <a:pPr lvl="1"/>
            <a:r>
              <a:rPr lang="en-US" dirty="0"/>
              <a:t>Heavy rainfall – erosion and soil nutrient loss</a:t>
            </a:r>
          </a:p>
          <a:p>
            <a:pPr lvl="1"/>
            <a:r>
              <a:rPr lang="en-US" dirty="0"/>
              <a:t>Fire risk – heat and drought triggers</a:t>
            </a:r>
          </a:p>
          <a:p>
            <a:r>
              <a:rPr lang="en-US" dirty="0"/>
              <a:t>Impacts on Harvests</a:t>
            </a:r>
          </a:p>
          <a:p>
            <a:pPr lvl="1"/>
            <a:r>
              <a:rPr lang="en-US" dirty="0"/>
              <a:t>Accumulated water stress – WRSI (Rwanda example)</a:t>
            </a:r>
          </a:p>
          <a:p>
            <a:pPr lvl="1"/>
            <a:r>
              <a:rPr lang="en-US" dirty="0"/>
              <a:t>Pest invasions (locust invasion Horn of Africa 2020)</a:t>
            </a:r>
          </a:p>
          <a:p>
            <a:pPr lvl="1"/>
            <a:r>
              <a:rPr lang="en-US" dirty="0"/>
              <a:t>Changes in nutrient composition </a:t>
            </a:r>
          </a:p>
          <a:p>
            <a:r>
              <a:rPr lang="en-US" dirty="0"/>
              <a:t>Impacts on Markets and other elements of food security</a:t>
            </a:r>
          </a:p>
          <a:p>
            <a:pPr lvl="1"/>
            <a:r>
              <a:rPr lang="en-US" dirty="0"/>
              <a:t>Double exposure narrative </a:t>
            </a:r>
          </a:p>
          <a:p>
            <a:pPr lvl="1"/>
            <a:r>
              <a:rPr lang="en-US" dirty="0"/>
              <a:t>Supply issues - price spikes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6DC52-50A9-82CE-3738-6D8664456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623" y="897972"/>
            <a:ext cx="2491614" cy="25851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5CEB1-E443-FCD7-88FB-3DDF495A7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489" y="902161"/>
            <a:ext cx="2974622" cy="16732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4EBA78-8063-04C8-5902-D82D7D450D92}"/>
              </a:ext>
            </a:extLst>
          </p:cNvPr>
          <p:cNvSpPr txBox="1"/>
          <p:nvPr/>
        </p:nvSpPr>
        <p:spPr>
          <a:xfrm>
            <a:off x="9104489" y="2575386"/>
            <a:ext cx="310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2020 locust plague, Kenya, BBC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982F9D-A14A-30C1-6680-39DFB25B7858}"/>
              </a:ext>
            </a:extLst>
          </p:cNvPr>
          <p:cNvSpPr txBox="1"/>
          <p:nvPr/>
        </p:nvSpPr>
        <p:spPr>
          <a:xfrm>
            <a:off x="6242623" y="3584735"/>
            <a:ext cx="3223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Bush Beans WRSI forecast, </a:t>
            </a:r>
            <a:r>
              <a:rPr lang="en-US" sz="1400" dirty="0" err="1"/>
              <a:t>MeteoRwanda</a:t>
            </a:r>
            <a:endParaRPr lang="en-US" sz="1400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0421E5F-7CB8-284C-D2FF-91E216EE16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00591" y="3836272"/>
            <a:ext cx="2677003" cy="212375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950F961-7249-2226-86EF-2F3669830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97969" y="3860915"/>
            <a:ext cx="3381142" cy="245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08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3C63D-33EA-6E6D-0284-BA70BDBA1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356"/>
            <a:ext cx="10515600" cy="815493"/>
          </a:xfrm>
        </p:spPr>
        <p:txBody>
          <a:bodyPr/>
          <a:lstStyle/>
          <a:p>
            <a:pPr algn="ctr"/>
            <a:r>
              <a:rPr lang="en-US" dirty="0"/>
              <a:t>The Role of Seasonal Forecasting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60E7E-2CB6-F14E-D85E-1D14FF42F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8020"/>
            <a:ext cx="6386689" cy="508894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Seasonal forecasts can inform agricultural sector on expectations and advise adaptation decisions</a:t>
            </a:r>
          </a:p>
          <a:p>
            <a:pPr lvl="1"/>
            <a:r>
              <a:rPr lang="en-US" dirty="0"/>
              <a:t>What crop varieties to plant</a:t>
            </a:r>
          </a:p>
          <a:p>
            <a:pPr lvl="1"/>
            <a:r>
              <a:rPr lang="en-US" dirty="0"/>
              <a:t>When to plant</a:t>
            </a:r>
          </a:p>
          <a:p>
            <a:pPr lvl="1"/>
            <a:r>
              <a:rPr lang="en-US" dirty="0"/>
              <a:t>What inputs to buy</a:t>
            </a:r>
          </a:p>
          <a:p>
            <a:pPr lvl="1"/>
            <a:r>
              <a:rPr lang="en-US" dirty="0"/>
              <a:t>How to approach financing</a:t>
            </a:r>
          </a:p>
          <a:p>
            <a:r>
              <a:rPr lang="en-US" dirty="0"/>
              <a:t>Challenges in seasonal forecasting</a:t>
            </a:r>
          </a:p>
          <a:p>
            <a:pPr lvl="1"/>
            <a:r>
              <a:rPr lang="en-US" dirty="0"/>
              <a:t>Spectrum of climate time scales</a:t>
            </a:r>
          </a:p>
          <a:p>
            <a:pPr lvl="1"/>
            <a:r>
              <a:rPr lang="en-US" dirty="0"/>
              <a:t>Data limitations </a:t>
            </a:r>
          </a:p>
          <a:p>
            <a:pPr lvl="1"/>
            <a:r>
              <a:rPr lang="en-US" dirty="0"/>
              <a:t>Dissemination challenges</a:t>
            </a:r>
          </a:p>
          <a:p>
            <a:pPr lvl="1"/>
            <a:r>
              <a:rPr lang="en-US" dirty="0"/>
              <a:t>MME statistical approach</a:t>
            </a:r>
          </a:p>
          <a:p>
            <a:pPr lvl="1"/>
            <a:r>
              <a:rPr lang="en-US" dirty="0"/>
              <a:t>Agriculturally relevant parameters – dry spell risk, onset date, pest invasions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>
                <a:hlinkClick r:id="rId3"/>
              </a:rPr>
              <a:t>ICPAC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Rwanda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Senegal</a:t>
            </a:r>
            <a:endParaRPr lang="en-US" dirty="0"/>
          </a:p>
          <a:p>
            <a:pPr lvl="1"/>
            <a:r>
              <a:rPr lang="en-US" dirty="0">
                <a:hlinkClick r:id="rId6"/>
              </a:rPr>
              <a:t>Ethiopia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69158E-291C-E772-B9A1-86ED48FCC0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6820" y="3632491"/>
            <a:ext cx="4183248" cy="2771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7FB4BE-0F5E-541C-F24E-1799312500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4889" y="1630126"/>
            <a:ext cx="4967111" cy="164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60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3F8-2B4F-727A-142D-D9023AD2A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079"/>
            <a:ext cx="10515600" cy="67659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Index Insurance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4C9F9-1343-C8BD-0C83-D3A290FE9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392" y="983848"/>
            <a:ext cx="7138218" cy="555241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Potential Advantages</a:t>
            </a:r>
          </a:p>
          <a:p>
            <a:pPr lvl="1"/>
            <a:r>
              <a:rPr lang="en-US" dirty="0"/>
              <a:t>Low cost, speedy payouts, moral hazard reduction, reduce poverty trap</a:t>
            </a:r>
          </a:p>
          <a:p>
            <a:r>
              <a:rPr lang="en-US" dirty="0"/>
              <a:t>Potential Disadvantages</a:t>
            </a:r>
          </a:p>
          <a:p>
            <a:pPr lvl="1"/>
            <a:r>
              <a:rPr lang="en-US" dirty="0"/>
              <a:t>Basis risk, data limitations, institutional and regulatory limitations, need for raising awareness and trust</a:t>
            </a:r>
          </a:p>
          <a:p>
            <a:r>
              <a:rPr lang="en-US" dirty="0"/>
              <a:t>Experience</a:t>
            </a:r>
          </a:p>
          <a:p>
            <a:pPr lvl="1"/>
            <a:r>
              <a:rPr lang="en-US" dirty="0"/>
              <a:t>World Bank GIIF – 13 million contracts, 65 million beneficiaries and 2 billion USD insured amount</a:t>
            </a:r>
          </a:p>
          <a:p>
            <a:pPr lvl="1"/>
            <a:r>
              <a:rPr lang="en-US" dirty="0"/>
              <a:t>Re Insurance companies – Swiss Re and Munich Re</a:t>
            </a:r>
          </a:p>
          <a:p>
            <a:pPr lvl="1"/>
            <a:r>
              <a:rPr lang="en-US" dirty="0"/>
              <a:t>Pilot projects and national scale projects – largely in global South</a:t>
            </a:r>
          </a:p>
          <a:p>
            <a:r>
              <a:rPr lang="en-US" dirty="0"/>
              <a:t>Climate Change Context</a:t>
            </a:r>
          </a:p>
          <a:p>
            <a:pPr lvl="1"/>
            <a:r>
              <a:rPr lang="en-US" dirty="0"/>
              <a:t>Climate change - implied shifts in price and coverage</a:t>
            </a:r>
          </a:p>
          <a:p>
            <a:pPr lvl="1"/>
            <a:r>
              <a:rPr lang="en-US" dirty="0"/>
              <a:t>Resilience improvement - bundling index insurance with climate smart ag tech and/or loans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0FC5A8-F0FF-773A-CBE2-D25EDA57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609" y="879676"/>
            <a:ext cx="4445000" cy="215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79DF12-329C-705D-BBBA-113BB79AB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2608" y="3251104"/>
            <a:ext cx="4749391" cy="35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89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C90DD-3FF7-3309-9707-04D1639DF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35" y="214654"/>
            <a:ext cx="11736729" cy="653447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Forecast-based Financing for Humanitarian Organizations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3B5FE-8273-D8C6-EF0E-2C10A379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239" y="884799"/>
            <a:ext cx="6076950" cy="55905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Famine – drought linkage</a:t>
            </a:r>
          </a:p>
          <a:p>
            <a:r>
              <a:rPr lang="en-US" dirty="0"/>
              <a:t>Humanitarian organizations want to take a more anticipatory approach</a:t>
            </a:r>
          </a:p>
          <a:p>
            <a:r>
              <a:rPr lang="en-US" dirty="0"/>
              <a:t>Climate forecasts that are timely and skillful can help pre-position resources </a:t>
            </a:r>
          </a:p>
          <a:p>
            <a:r>
              <a:rPr lang="en-US" dirty="0" err="1"/>
              <a:t>FbF</a:t>
            </a:r>
            <a:r>
              <a:rPr lang="en-US" dirty="0"/>
              <a:t> can improve efficiency and speed of humanitarian response</a:t>
            </a:r>
          </a:p>
          <a:p>
            <a:r>
              <a:rPr lang="en-US" dirty="0"/>
              <a:t>Niger 9.5 million USD payout in 2022 in response to severe early season drought</a:t>
            </a:r>
          </a:p>
          <a:p>
            <a:r>
              <a:rPr lang="en-US" dirty="0"/>
              <a:t>Disaster Response Emergency Fund (DREF) has allocated over 500 million USD to disasters around the world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3BD7D9-F340-80A8-2BDA-B439F290D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237" y="1301126"/>
            <a:ext cx="5181446" cy="24432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B303D5-9558-3FE0-8C83-0852F3299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8189" y="3850269"/>
            <a:ext cx="5566175" cy="279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2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DB8C0-7F66-24EF-64E1-2C3A95611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653447"/>
          </a:xfrm>
        </p:spPr>
        <p:txBody>
          <a:bodyPr>
            <a:normAutofit fontScale="90000"/>
          </a:bodyPr>
          <a:lstStyle/>
          <a:p>
            <a:r>
              <a:rPr lang="en-US" dirty="0"/>
              <a:t>Links and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BFC88-1D3A-B704-7F3E-F9F2A97BA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91" y="742950"/>
            <a:ext cx="11563109" cy="5886450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International Research Institute for Climate and Society (IRI) </a:t>
            </a:r>
            <a:r>
              <a:rPr lang="en-US" sz="1800" dirty="0">
                <a:hlinkClick r:id="rId2"/>
              </a:rPr>
              <a:t>https://iri.columbia.edu/</a:t>
            </a:r>
            <a:endParaRPr lang="en-US" sz="1800" dirty="0"/>
          </a:p>
          <a:p>
            <a:r>
              <a:rPr lang="en-US" sz="1800" dirty="0"/>
              <a:t>Climate Change and Nutrition: </a:t>
            </a:r>
            <a:r>
              <a:rPr lang="en-US" sz="1800" dirty="0">
                <a:hlinkClick r:id="rId3"/>
              </a:rPr>
              <a:t>https://www.hsph.harvard.edu/c-change/subtopics/climate-change-nutrition/</a:t>
            </a:r>
            <a:endParaRPr lang="en-US" sz="1800" dirty="0"/>
          </a:p>
          <a:p>
            <a:r>
              <a:rPr lang="en-US" sz="1800" dirty="0" err="1"/>
              <a:t>Maprooms</a:t>
            </a:r>
            <a:r>
              <a:rPr lang="en-US" sz="1800" dirty="0"/>
              <a:t> for countries </a:t>
            </a:r>
          </a:p>
          <a:p>
            <a:pPr lvl="1"/>
            <a:r>
              <a:rPr lang="en-US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ICPAC - </a:t>
            </a:r>
            <a:r>
              <a:rPr lang="en-US" sz="1600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https://www.icpac.net/</a:t>
            </a:r>
            <a:endParaRPr lang="en-US" sz="1600" dirty="0"/>
          </a:p>
          <a:p>
            <a:pPr lvl="1"/>
            <a:r>
              <a:rPr lang="en-US" sz="16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Rwanda -</a:t>
            </a:r>
            <a:r>
              <a:rPr lang="en-US" sz="1600" dirty="0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http://maproom.meteorwanda.gov.rw/maproom/</a:t>
            </a:r>
            <a:endParaRPr lang="en-US" sz="1600" dirty="0"/>
          </a:p>
          <a:p>
            <a:pPr lvl="1"/>
            <a:r>
              <a:rPr lang="en-US" sz="16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Senegal - </a:t>
            </a:r>
            <a:r>
              <a:rPr lang="en-US" sz="1600" dirty="0">
                <a:solidFill>
                  <a:srgbClr val="0563C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http://213.154.77.59/maproom/</a:t>
            </a:r>
            <a:endParaRPr lang="en-US" sz="1600" dirty="0"/>
          </a:p>
          <a:p>
            <a:pPr lvl="1"/>
            <a:r>
              <a:rPr lang="en-US" sz="16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Ethiopia - </a:t>
            </a:r>
            <a:r>
              <a:rPr lang="en-US" sz="1600" dirty="0">
                <a:solidFill>
                  <a:srgbClr val="0563C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http://213.55.84.78:8082/maproom/index.html</a:t>
            </a:r>
            <a:endParaRPr lang="en-US" sz="1600" dirty="0"/>
          </a:p>
          <a:p>
            <a:r>
              <a:rPr lang="en-US" sz="1800" dirty="0"/>
              <a:t>Global Index Insurance Facility (GIIF) - </a:t>
            </a:r>
            <a:r>
              <a:rPr lang="en-US" sz="1800" dirty="0">
                <a:hlinkClick r:id="rId8"/>
              </a:rPr>
              <a:t>https://www.indexinsuranceforum.org/</a:t>
            </a:r>
            <a:endParaRPr lang="en-US" sz="1800" dirty="0"/>
          </a:p>
          <a:p>
            <a:r>
              <a:rPr lang="en-US" sz="1800" dirty="0"/>
              <a:t>Swiss Re - </a:t>
            </a:r>
            <a:r>
              <a:rPr lang="en-US" sz="1800" dirty="0">
                <a:hlinkClick r:id="rId9"/>
              </a:rPr>
              <a:t>https://corporatesolutions.swissre.com/innovative-risk-solutions/weather-solutions.html</a:t>
            </a:r>
            <a:endParaRPr lang="en-US" sz="1800" dirty="0"/>
          </a:p>
          <a:p>
            <a:r>
              <a:rPr lang="en-US" sz="1800" dirty="0"/>
              <a:t>Munich Re - </a:t>
            </a:r>
            <a:r>
              <a:rPr lang="en-US" sz="1800" dirty="0">
                <a:hlinkClick r:id="rId10"/>
              </a:rPr>
              <a:t>https://www.munichre.com/en/solutions/for-industry-clients/parametric-solutions.html</a:t>
            </a:r>
            <a:endParaRPr lang="en-US" sz="1800" dirty="0"/>
          </a:p>
          <a:p>
            <a:r>
              <a:rPr lang="en-US" sz="1800" dirty="0"/>
              <a:t>World Food </a:t>
            </a:r>
            <a:r>
              <a:rPr lang="en-US" sz="1800" dirty="0" err="1"/>
              <a:t>Programme</a:t>
            </a:r>
            <a:r>
              <a:rPr lang="en-US" sz="1800" dirty="0"/>
              <a:t> Forecast-based Financing (FBF) for Anticipatory Actions - </a:t>
            </a:r>
            <a:r>
              <a:rPr lang="en-US" sz="1800" dirty="0">
                <a:hlinkClick r:id="rId11"/>
              </a:rPr>
              <a:t>https://www.wfp.org/publications/2023-anticipatory-action-activations</a:t>
            </a:r>
            <a:endParaRPr lang="en-US" sz="1800" dirty="0"/>
          </a:p>
          <a:p>
            <a:r>
              <a:rPr lang="en-US" sz="1800" dirty="0"/>
              <a:t>IRI FBF pages</a:t>
            </a:r>
          </a:p>
          <a:p>
            <a:pPr lvl="1"/>
            <a:r>
              <a:rPr lang="en-US" sz="1400" dirty="0">
                <a:hlinkClick r:id="rId12"/>
              </a:rPr>
              <a:t>http://iridl.ldeo.columbia.edu/fbfmaproom2/madagascar</a:t>
            </a:r>
            <a:endParaRPr lang="en-US" sz="1400" dirty="0"/>
          </a:p>
          <a:p>
            <a:pPr lvl="1"/>
            <a:r>
              <a:rPr lang="en-US" sz="1400" dirty="0">
                <a:hlinkClick r:id="rId13"/>
              </a:rPr>
              <a:t>http://iridl.ldeo.columbia.edu/fbfmaproom2/ethiopia</a:t>
            </a:r>
            <a:endParaRPr lang="en-US" sz="1400" dirty="0"/>
          </a:p>
          <a:p>
            <a:pPr lvl="1"/>
            <a:r>
              <a:rPr lang="en-US" sz="1400" dirty="0">
                <a:hlinkClick r:id="rId14"/>
              </a:rPr>
              <a:t>http://iridl.ldeo.columbia.edu/fbfmaproom2/djibouti</a:t>
            </a:r>
            <a:endParaRPr lang="en-US" sz="1400" dirty="0"/>
          </a:p>
          <a:p>
            <a:pPr lvl="1"/>
            <a:r>
              <a:rPr lang="en-US" sz="1400" dirty="0">
                <a:hlinkClick r:id="rId15"/>
              </a:rPr>
              <a:t>http://iridl.ldeo.columbia.edu/fbfmaproom2/niger</a:t>
            </a:r>
            <a:endParaRPr lang="en-US" sz="1400" dirty="0"/>
          </a:p>
          <a:p>
            <a:r>
              <a:rPr lang="en-US" sz="1800" dirty="0"/>
              <a:t>Anticipation Hub for Forecast-based Anticipatory Humanitarian Action - </a:t>
            </a:r>
            <a:r>
              <a:rPr lang="en-US" sz="1800" dirty="0">
                <a:hlinkClick r:id="rId16"/>
              </a:rPr>
              <a:t>https://events.anticipation-hub.org/</a:t>
            </a:r>
            <a:endParaRPr lang="en-US" sz="1800" dirty="0"/>
          </a:p>
          <a:p>
            <a:r>
              <a:rPr lang="en-US" sz="1800" dirty="0"/>
              <a:t>Disaster Response Emergency Fund - </a:t>
            </a:r>
            <a:r>
              <a:rPr lang="en-US" sz="1800" dirty="0">
                <a:hlinkClick r:id="rId17"/>
              </a:rPr>
              <a:t>https://www.ifrc.org/happening-now/emergency-appeals/disaster-response-emergency-fund-dref</a:t>
            </a: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24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771</Words>
  <Application>Microsoft Macintosh PowerPoint</Application>
  <PresentationFormat>Widescreen</PresentationFormat>
  <Paragraphs>103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Seasonal Forecasting and Innovative Financing for Food Security in a Changing Climate</vt:lpstr>
      <vt:lpstr>Climate Change and Agriculture Overview</vt:lpstr>
      <vt:lpstr>The Role of Seasonal Forecasting</vt:lpstr>
      <vt:lpstr>Index Insurance</vt:lpstr>
      <vt:lpstr>Forecast-based Financing for Humanitarian Organizations</vt:lpstr>
      <vt:lpstr>Links and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Seasonal Forecasting for Food Security in Africa</dc:title>
  <dc:creator>Asher Siebert</dc:creator>
  <cp:lastModifiedBy>Asher Siebert</cp:lastModifiedBy>
  <cp:revision>31</cp:revision>
  <dcterms:created xsi:type="dcterms:W3CDTF">2024-02-15T18:48:20Z</dcterms:created>
  <dcterms:modified xsi:type="dcterms:W3CDTF">2024-03-11T02:43:01Z</dcterms:modified>
</cp:coreProperties>
</file>