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4"/>
  </p:notesMasterIdLst>
  <p:sldIdLst>
    <p:sldId id="273" r:id="rId2"/>
    <p:sldId id="257" r:id="rId3"/>
    <p:sldId id="259" r:id="rId4"/>
    <p:sldId id="260" r:id="rId5"/>
    <p:sldId id="307" r:id="rId6"/>
    <p:sldId id="306" r:id="rId7"/>
    <p:sldId id="281" r:id="rId8"/>
    <p:sldId id="320" r:id="rId9"/>
    <p:sldId id="300" r:id="rId10"/>
    <p:sldId id="301" r:id="rId11"/>
    <p:sldId id="278" r:id="rId12"/>
    <p:sldId id="303" r:id="rId13"/>
    <p:sldId id="262" r:id="rId14"/>
    <p:sldId id="263" r:id="rId15"/>
    <p:sldId id="277" r:id="rId16"/>
    <p:sldId id="317" r:id="rId17"/>
    <p:sldId id="316" r:id="rId18"/>
    <p:sldId id="265" r:id="rId19"/>
    <p:sldId id="308" r:id="rId20"/>
    <p:sldId id="312" r:id="rId21"/>
    <p:sldId id="309" r:id="rId22"/>
    <p:sldId id="313" r:id="rId23"/>
    <p:sldId id="318" r:id="rId24"/>
    <p:sldId id="319" r:id="rId25"/>
    <p:sldId id="314" r:id="rId26"/>
    <p:sldId id="315" r:id="rId27"/>
    <p:sldId id="322" r:id="rId28"/>
    <p:sldId id="280" r:id="rId29"/>
    <p:sldId id="304" r:id="rId30"/>
    <p:sldId id="297" r:id="rId31"/>
    <p:sldId id="299" r:id="rId32"/>
    <p:sldId id="302" r:id="rId33"/>
  </p:sldIdLst>
  <p:sldSz cx="12192000" cy="6858000"/>
  <p:notesSz cx="6858000" cy="9144000"/>
  <p:embeddedFontLst>
    <p:embeddedFont>
      <p:font typeface="Lato" panose="020F0502020204030203" pitchFamily="34" charset="77"/>
      <p:regular r:id="rId35"/>
      <p:bold r:id="rId36"/>
      <p:italic r:id="rId37"/>
      <p:boldItalic r:id="rId38"/>
    </p:embeddedFont>
    <p:embeddedFont>
      <p:font typeface="Lato Hairline" panose="020F0202020204030203" pitchFamily="34" charset="77"/>
      <p:regular r:id="rId39"/>
      <p:bold r:id="rId40"/>
      <p:italic r:id="rId41"/>
      <p:boldItalic r:id="rId42"/>
    </p:embeddedFont>
    <p:embeddedFont>
      <p:font typeface="Lato Light" panose="020F0302020204030203" pitchFamily="34" charset="77"/>
      <p:regular r:id="rId43"/>
      <p:italic r:id="rId44"/>
    </p:embeddedFont>
    <p:embeddedFont>
      <p:font typeface="Open Sans" panose="020B0606030504020204"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3" roundtripDataSignature="AMtx7mjTlllp87dolewWvkazlhom1930U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28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D2D919-AD3E-4347-99A2-9CF6222C9F4E}" v="276" dt="2024-12-11T13:53:53.1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3436"/>
  </p:normalViewPr>
  <p:slideViewPr>
    <p:cSldViewPr snapToGrid="0">
      <p:cViewPr varScale="1">
        <p:scale>
          <a:sx n="98" d="100"/>
          <a:sy n="98" d="100"/>
        </p:scale>
        <p:origin x="200"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63" Type="http://customschemas.google.com/relationships/presentationmetadata" Target="metadata"/><Relationship Id="rId68"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66"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n Mendoza" userId="bN9ZGr3r251DLjjrg1yrLrAUT8CYGZqNq1SqVIdhg0Q=" providerId="None" clId="Web-{A5D2D919-AD3E-4347-99A2-9CF6222C9F4E}"/>
    <pc:docChg chg="modSld">
      <pc:chgData name="Carlon Mendoza" userId="bN9ZGr3r251DLjjrg1yrLrAUT8CYGZqNq1SqVIdhg0Q=" providerId="None" clId="Web-{A5D2D919-AD3E-4347-99A2-9CF6222C9F4E}" dt="2024-12-11T13:53:53.159" v="231"/>
      <pc:docMkLst>
        <pc:docMk/>
      </pc:docMkLst>
      <pc:sldChg chg="addSp delSp modSp">
        <pc:chgData name="Carlon Mendoza" userId="bN9ZGr3r251DLjjrg1yrLrAUT8CYGZqNq1SqVIdhg0Q=" providerId="None" clId="Web-{A5D2D919-AD3E-4347-99A2-9CF6222C9F4E}" dt="2024-12-11T13:53:53.159" v="231"/>
        <pc:sldMkLst>
          <pc:docMk/>
          <pc:sldMk cId="146350069" sldId="267"/>
        </pc:sldMkLst>
        <pc:spChg chg="del mod">
          <ac:chgData name="Carlon Mendoza" userId="bN9ZGr3r251DLjjrg1yrLrAUT8CYGZqNq1SqVIdhg0Q=" providerId="None" clId="Web-{A5D2D919-AD3E-4347-99A2-9CF6222C9F4E}" dt="2024-12-11T13:48:33.036" v="3"/>
          <ac:spMkLst>
            <pc:docMk/>
            <pc:sldMk cId="146350069" sldId="267"/>
            <ac:spMk id="3" creationId="{0D497A32-8BAB-8FC1-B0A0-0340F4A236D6}"/>
          </ac:spMkLst>
        </pc:spChg>
        <pc:graphicFrameChg chg="add del mod modGraphic">
          <ac:chgData name="Carlon Mendoza" userId="bN9ZGr3r251DLjjrg1yrLrAUT8CYGZqNq1SqVIdhg0Q=" providerId="None" clId="Web-{A5D2D919-AD3E-4347-99A2-9CF6222C9F4E}" dt="2024-12-11T13:49:13.460" v="13"/>
          <ac:graphicFrameMkLst>
            <pc:docMk/>
            <pc:sldMk cId="146350069" sldId="267"/>
            <ac:graphicFrameMk id="5" creationId="{EAE181F1-F65B-7EA8-D358-AB69A00BC112}"/>
          </ac:graphicFrameMkLst>
        </pc:graphicFrameChg>
        <pc:graphicFrameChg chg="add del mod modGraphic">
          <ac:chgData name="Carlon Mendoza" userId="bN9ZGr3r251DLjjrg1yrLrAUT8CYGZqNq1SqVIdhg0Q=" providerId="None" clId="Web-{A5D2D919-AD3E-4347-99A2-9CF6222C9F4E}" dt="2024-12-11T13:50:02.806" v="20"/>
          <ac:graphicFrameMkLst>
            <pc:docMk/>
            <pc:sldMk cId="146350069" sldId="267"/>
            <ac:graphicFrameMk id="7" creationId="{5D856FE5-89DB-2CB9-A1CB-80F053CFAFAE}"/>
          </ac:graphicFrameMkLst>
        </pc:graphicFrameChg>
        <pc:graphicFrameChg chg="add mod modGraphic">
          <ac:chgData name="Carlon Mendoza" userId="bN9ZGr3r251DLjjrg1yrLrAUT8CYGZqNq1SqVIdhg0Q=" providerId="None" clId="Web-{A5D2D919-AD3E-4347-99A2-9CF6222C9F4E}" dt="2024-12-11T13:53:53.159" v="231"/>
          <ac:graphicFrameMkLst>
            <pc:docMk/>
            <pc:sldMk cId="146350069" sldId="267"/>
            <ac:graphicFrameMk id="8" creationId="{259C70B8-62B8-B1FB-F957-D192CFE468C8}"/>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95D334-ADEE-DF45-88FF-FC8DE6EA4C37}" type="doc">
      <dgm:prSet loTypeId="urn:microsoft.com/office/officeart/2005/8/layout/radial3" loCatId="cycle" qsTypeId="urn:microsoft.com/office/officeart/2005/8/quickstyle/simple4" qsCatId="simple" csTypeId="urn:microsoft.com/office/officeart/2005/8/colors/colorful4" csCatId="colorful" phldr="1"/>
      <dgm:spPr/>
      <dgm:t>
        <a:bodyPr/>
        <a:lstStyle/>
        <a:p>
          <a:endParaRPr lang="en-US"/>
        </a:p>
      </dgm:t>
    </dgm:pt>
    <dgm:pt modelId="{333B3993-3A10-8140-B46B-83E67A130603}">
      <dgm:prSet phldrT="[Text]" custT="1"/>
      <dgm:spPr/>
      <dgm:t>
        <a:bodyPr/>
        <a:lstStyle/>
        <a:p>
          <a:pPr algn="ctr"/>
          <a:r>
            <a:rPr lang="en-US" sz="3400" dirty="0"/>
            <a:t>Resilience</a:t>
          </a:r>
        </a:p>
        <a:p>
          <a:pPr algn="l"/>
          <a:r>
            <a:rPr lang="en-US" sz="1400" dirty="0"/>
            <a:t>Disaster response</a:t>
          </a:r>
        </a:p>
        <a:p>
          <a:pPr algn="l"/>
          <a:r>
            <a:rPr lang="en-US" sz="1400" dirty="0"/>
            <a:t>Socioeconomic vulnerability</a:t>
          </a:r>
        </a:p>
        <a:p>
          <a:pPr algn="l"/>
          <a:r>
            <a:rPr lang="en-US" sz="1400" dirty="0"/>
            <a:t>(</a:t>
          </a:r>
          <a:r>
            <a:rPr lang="en-US" sz="1400" dirty="0" err="1"/>
            <a:t>Im</a:t>
          </a:r>
          <a:r>
            <a:rPr lang="en-US" sz="1400" dirty="0"/>
            <a:t>)Mobility</a:t>
          </a:r>
        </a:p>
        <a:p>
          <a:pPr algn="l"/>
          <a:r>
            <a:rPr lang="en-US" sz="1400" dirty="0"/>
            <a:t>Environmental damage </a:t>
          </a:r>
        </a:p>
        <a:p>
          <a:pPr algn="l"/>
          <a:r>
            <a:rPr lang="en-US" sz="1400" dirty="0"/>
            <a:t>Ecosystem services</a:t>
          </a:r>
        </a:p>
        <a:p>
          <a:pPr algn="l"/>
          <a:r>
            <a:rPr lang="en-US" sz="1400" dirty="0"/>
            <a:t>Livelihoods and Culture</a:t>
          </a:r>
        </a:p>
        <a:p>
          <a:pPr algn="l"/>
          <a:r>
            <a:rPr lang="en-US" sz="1400" dirty="0"/>
            <a:t>Economic growth and inequality</a:t>
          </a:r>
        </a:p>
        <a:p>
          <a:pPr algn="ctr"/>
          <a:endParaRPr lang="en-US" sz="2000" dirty="0"/>
        </a:p>
      </dgm:t>
    </dgm:pt>
    <dgm:pt modelId="{E00D72B2-697C-FE4E-8DEB-5F851083EE54}" type="parTrans" cxnId="{FBCEA862-478A-2243-A46C-7298211CFA5F}">
      <dgm:prSet/>
      <dgm:spPr/>
      <dgm:t>
        <a:bodyPr/>
        <a:lstStyle/>
        <a:p>
          <a:endParaRPr lang="en-US"/>
        </a:p>
      </dgm:t>
    </dgm:pt>
    <dgm:pt modelId="{3D126BCE-CE51-1545-A74C-0B6951C54728}" type="sibTrans" cxnId="{FBCEA862-478A-2243-A46C-7298211CFA5F}">
      <dgm:prSet/>
      <dgm:spPr/>
      <dgm:t>
        <a:bodyPr/>
        <a:lstStyle/>
        <a:p>
          <a:endParaRPr lang="en-US"/>
        </a:p>
      </dgm:t>
    </dgm:pt>
    <dgm:pt modelId="{C8DCFF9C-5BD2-AC47-A96E-27DAE2F0C736}">
      <dgm:prSet phldrT="[Text]" custT="1"/>
      <dgm:spPr/>
      <dgm:t>
        <a:bodyPr/>
        <a:lstStyle/>
        <a:p>
          <a:pPr algn="ctr">
            <a:buNone/>
          </a:pPr>
          <a:r>
            <a:rPr lang="en-US" sz="2000" dirty="0"/>
            <a:t>Health</a:t>
          </a:r>
        </a:p>
        <a:p>
          <a:pPr algn="l">
            <a:buFont typeface="Arial" panose="020B0604020202020204" pitchFamily="34" charset="0"/>
            <a:buNone/>
          </a:pPr>
          <a:r>
            <a:rPr lang="en-US" sz="1200" dirty="0"/>
            <a:t>Deaths</a:t>
          </a:r>
        </a:p>
        <a:p>
          <a:pPr algn="l">
            <a:buFont typeface="Arial" panose="020B0604020202020204" pitchFamily="34" charset="0"/>
            <a:buNone/>
          </a:pPr>
          <a:r>
            <a:rPr lang="en-US" sz="1200" dirty="0"/>
            <a:t>Injuries</a:t>
          </a:r>
        </a:p>
        <a:p>
          <a:pPr algn="l">
            <a:buFont typeface="Arial" panose="020B0604020202020204" pitchFamily="34" charset="0"/>
            <a:buNone/>
          </a:pPr>
          <a:r>
            <a:rPr lang="en-US" sz="1200" dirty="0"/>
            <a:t>New illnesses (</a:t>
          </a:r>
          <a:r>
            <a:rPr lang="en-US" sz="1200" dirty="0" err="1"/>
            <a:t>eg.</a:t>
          </a:r>
          <a:r>
            <a:rPr lang="en-US" sz="1200" dirty="0"/>
            <a:t> vector borne)</a:t>
          </a:r>
        </a:p>
        <a:p>
          <a:pPr algn="l">
            <a:buFont typeface="Arial" panose="020B0604020202020204" pitchFamily="34" charset="0"/>
            <a:buNone/>
          </a:pPr>
          <a:r>
            <a:rPr lang="en-US" sz="1200" dirty="0"/>
            <a:t>Exacerbated pre-existing conditions (</a:t>
          </a:r>
          <a:r>
            <a:rPr lang="en-US" sz="1200" dirty="0" err="1"/>
            <a:t>eg.</a:t>
          </a:r>
          <a:r>
            <a:rPr lang="en-US" sz="1200" dirty="0"/>
            <a:t> cardiovascular and respiratory)</a:t>
          </a:r>
        </a:p>
        <a:p>
          <a:pPr algn="l">
            <a:buFont typeface="Arial" panose="020B0604020202020204" pitchFamily="34" charset="0"/>
            <a:buNone/>
          </a:pPr>
          <a:r>
            <a:rPr lang="en-US" sz="1200" dirty="0"/>
            <a:t>Indirect impacts: food insecurity, energy and water disruptions, mental health</a:t>
          </a:r>
        </a:p>
        <a:p>
          <a:pPr algn="ctr">
            <a:buFont typeface="Arial" panose="020B0604020202020204" pitchFamily="34" charset="0"/>
            <a:buChar char="•"/>
          </a:pPr>
          <a:endParaRPr lang="en-US" sz="1600" dirty="0"/>
        </a:p>
      </dgm:t>
    </dgm:pt>
    <dgm:pt modelId="{CBEB01FB-D8C7-304B-8F51-B7A1809D53AA}" type="parTrans" cxnId="{5244B0DE-9F09-5149-916C-DD987AC1C783}">
      <dgm:prSet/>
      <dgm:spPr/>
      <dgm:t>
        <a:bodyPr/>
        <a:lstStyle/>
        <a:p>
          <a:endParaRPr lang="en-US"/>
        </a:p>
      </dgm:t>
    </dgm:pt>
    <dgm:pt modelId="{8B9E7CB8-0F46-1A46-9D84-D7FAD563BEC3}" type="sibTrans" cxnId="{5244B0DE-9F09-5149-916C-DD987AC1C783}">
      <dgm:prSet/>
      <dgm:spPr/>
      <dgm:t>
        <a:bodyPr/>
        <a:lstStyle/>
        <a:p>
          <a:endParaRPr lang="en-US"/>
        </a:p>
      </dgm:t>
    </dgm:pt>
    <dgm:pt modelId="{761396A6-2C8A-0C45-8050-E79E74AF61A7}">
      <dgm:prSet phldrT="[Text]" custT="1"/>
      <dgm:spPr/>
      <dgm:t>
        <a:bodyPr/>
        <a:lstStyle/>
        <a:p>
          <a:pPr algn="ctr">
            <a:buNone/>
          </a:pPr>
          <a:r>
            <a:rPr lang="en-US" sz="2000" dirty="0"/>
            <a:t>Economic</a:t>
          </a:r>
        </a:p>
        <a:p>
          <a:pPr algn="l">
            <a:buFont typeface="Arial" panose="020B0604020202020204" pitchFamily="34" charset="0"/>
            <a:buChar char="•"/>
          </a:pPr>
          <a:r>
            <a:rPr lang="en-US" sz="1200" dirty="0"/>
            <a:t>Property damage</a:t>
          </a:r>
        </a:p>
        <a:p>
          <a:pPr algn="l">
            <a:buFont typeface="Arial" panose="020B0604020202020204" pitchFamily="34" charset="0"/>
            <a:buChar char="•"/>
          </a:pPr>
          <a:r>
            <a:rPr lang="en-US" sz="1200" dirty="0"/>
            <a:t>Supply chain feedbacks</a:t>
          </a:r>
        </a:p>
        <a:p>
          <a:pPr algn="l">
            <a:buFont typeface="Arial" panose="020B0604020202020204" pitchFamily="34" charset="0"/>
            <a:buChar char="•"/>
          </a:pPr>
          <a:r>
            <a:rPr lang="en-US" sz="1200" dirty="0"/>
            <a:t>Disaster Response/Recovery</a:t>
          </a:r>
        </a:p>
        <a:p>
          <a:pPr algn="l">
            <a:buFont typeface="Arial" panose="020B0604020202020204" pitchFamily="34" charset="0"/>
            <a:buChar char="•"/>
          </a:pPr>
          <a:r>
            <a:rPr lang="en-US" sz="1200" dirty="0"/>
            <a:t>Productivity Losses</a:t>
          </a:r>
        </a:p>
        <a:p>
          <a:pPr algn="l">
            <a:buFont typeface="Arial" panose="020B0604020202020204" pitchFamily="34" charset="0"/>
            <a:buChar char="•"/>
          </a:pPr>
          <a:r>
            <a:rPr lang="en-US" sz="1200" dirty="0"/>
            <a:t>Impacts on Tourism</a:t>
          </a:r>
        </a:p>
        <a:p>
          <a:pPr algn="l">
            <a:buFont typeface="Arial" panose="020B0604020202020204" pitchFamily="34" charset="0"/>
            <a:buChar char="•"/>
          </a:pPr>
          <a:r>
            <a:rPr lang="en-US" sz="1200" dirty="0"/>
            <a:t>Investment and insurability</a:t>
          </a:r>
        </a:p>
        <a:p>
          <a:pPr algn="l">
            <a:buFont typeface="Arial" panose="020B0604020202020204" pitchFamily="34" charset="0"/>
            <a:buChar char="•"/>
          </a:pPr>
          <a:r>
            <a:rPr lang="en-US" sz="1200" dirty="0"/>
            <a:t>Growth and inequality</a:t>
          </a:r>
        </a:p>
        <a:p>
          <a:pPr algn="l">
            <a:buFont typeface="Arial" panose="020B0604020202020204" pitchFamily="34" charset="0"/>
            <a:buChar char="•"/>
          </a:pPr>
          <a:endParaRPr lang="en-US" sz="1200" dirty="0"/>
        </a:p>
      </dgm:t>
    </dgm:pt>
    <dgm:pt modelId="{5665329A-AD2A-D24C-A05E-7295577CDE92}" type="parTrans" cxnId="{236C084A-F0D9-A64C-B9F5-471789C960BA}">
      <dgm:prSet/>
      <dgm:spPr/>
      <dgm:t>
        <a:bodyPr/>
        <a:lstStyle/>
        <a:p>
          <a:endParaRPr lang="en-US"/>
        </a:p>
      </dgm:t>
    </dgm:pt>
    <dgm:pt modelId="{19CCE54C-7354-224D-850C-1EE0DFE14968}" type="sibTrans" cxnId="{236C084A-F0D9-A64C-B9F5-471789C960BA}">
      <dgm:prSet/>
      <dgm:spPr/>
      <dgm:t>
        <a:bodyPr/>
        <a:lstStyle/>
        <a:p>
          <a:endParaRPr lang="en-US"/>
        </a:p>
      </dgm:t>
    </dgm:pt>
    <dgm:pt modelId="{02CBEA0A-A5E0-3F4F-B183-CECE7893C285}">
      <dgm:prSet phldrT="[Text]" custT="1"/>
      <dgm:spPr/>
      <dgm:t>
        <a:bodyPr/>
        <a:lstStyle/>
        <a:p>
          <a:pPr algn="ctr"/>
          <a:r>
            <a:rPr lang="en-US" sz="2000" dirty="0"/>
            <a:t>Sectors</a:t>
          </a:r>
        </a:p>
        <a:p>
          <a:pPr algn="l"/>
          <a:r>
            <a:rPr lang="en-US" sz="1200" dirty="0"/>
            <a:t>Physical infrastructure and built environment</a:t>
          </a:r>
        </a:p>
        <a:p>
          <a:pPr algn="l"/>
          <a:r>
            <a:rPr lang="en-US" sz="1200" dirty="0"/>
            <a:t>Transport system</a:t>
          </a:r>
        </a:p>
        <a:p>
          <a:pPr algn="l"/>
          <a:r>
            <a:rPr lang="en-US" sz="1200" dirty="0"/>
            <a:t>Food systems: agriculture/fisheries</a:t>
          </a:r>
        </a:p>
        <a:p>
          <a:pPr algn="l"/>
          <a:r>
            <a:rPr lang="en-US" sz="1200" dirty="0"/>
            <a:t>Energy</a:t>
          </a:r>
        </a:p>
        <a:p>
          <a:pPr algn="l"/>
          <a:r>
            <a:rPr lang="en-US" sz="1200" dirty="0"/>
            <a:t>Water system</a:t>
          </a:r>
        </a:p>
        <a:p>
          <a:pPr algn="l"/>
          <a:r>
            <a:rPr lang="en-US" sz="1200" dirty="0"/>
            <a:t>Tourism</a:t>
          </a:r>
        </a:p>
      </dgm:t>
    </dgm:pt>
    <dgm:pt modelId="{7F766EBF-0761-974E-8814-12339D2ECC3C}" type="parTrans" cxnId="{6A1E2134-7EF5-CE47-BB6B-C6AD74E11831}">
      <dgm:prSet/>
      <dgm:spPr/>
      <dgm:t>
        <a:bodyPr/>
        <a:lstStyle/>
        <a:p>
          <a:endParaRPr lang="en-US"/>
        </a:p>
      </dgm:t>
    </dgm:pt>
    <dgm:pt modelId="{41CD4D0A-7225-F64F-8BD3-EAB356151536}" type="sibTrans" cxnId="{6A1E2134-7EF5-CE47-BB6B-C6AD74E11831}">
      <dgm:prSet/>
      <dgm:spPr/>
      <dgm:t>
        <a:bodyPr/>
        <a:lstStyle/>
        <a:p>
          <a:endParaRPr lang="en-US"/>
        </a:p>
      </dgm:t>
    </dgm:pt>
    <dgm:pt modelId="{45B740E2-6DBF-9B49-BBB0-ACB541F02AC4}" type="pres">
      <dgm:prSet presAssocID="{B695D334-ADEE-DF45-88FF-FC8DE6EA4C37}" presName="composite" presStyleCnt="0">
        <dgm:presLayoutVars>
          <dgm:chMax val="1"/>
          <dgm:dir/>
          <dgm:resizeHandles val="exact"/>
        </dgm:presLayoutVars>
      </dgm:prSet>
      <dgm:spPr/>
    </dgm:pt>
    <dgm:pt modelId="{1E26669F-898D-A545-81C3-3A98CE6B7559}" type="pres">
      <dgm:prSet presAssocID="{B695D334-ADEE-DF45-88FF-FC8DE6EA4C37}" presName="radial" presStyleCnt="0">
        <dgm:presLayoutVars>
          <dgm:animLvl val="ctr"/>
        </dgm:presLayoutVars>
      </dgm:prSet>
      <dgm:spPr/>
    </dgm:pt>
    <dgm:pt modelId="{15223543-40FE-B648-8272-A0308934538B}" type="pres">
      <dgm:prSet presAssocID="{333B3993-3A10-8140-B46B-83E67A130603}" presName="centerShape" presStyleLbl="vennNode1" presStyleIdx="0" presStyleCnt="4" custScaleX="103669" custScaleY="105161"/>
      <dgm:spPr/>
    </dgm:pt>
    <dgm:pt modelId="{05A8D26F-345D-AB49-ACF1-493BB001F21D}" type="pres">
      <dgm:prSet presAssocID="{C8DCFF9C-5BD2-AC47-A96E-27DAE2F0C736}" presName="node" presStyleLbl="vennNode1" presStyleIdx="1" presStyleCnt="4" custScaleX="241235" custScaleY="111061">
        <dgm:presLayoutVars>
          <dgm:bulletEnabled val="1"/>
        </dgm:presLayoutVars>
      </dgm:prSet>
      <dgm:spPr/>
    </dgm:pt>
    <dgm:pt modelId="{735C1712-2E73-2147-8A1E-30E198AE3AE0}" type="pres">
      <dgm:prSet presAssocID="{761396A6-2C8A-0C45-8050-E79E74AF61A7}" presName="node" presStyleLbl="vennNode1" presStyleIdx="2" presStyleCnt="4" custScaleX="176069" custScaleY="136214" custRadScaleRad="115562" custRadScaleInc="-9601">
        <dgm:presLayoutVars>
          <dgm:bulletEnabled val="1"/>
        </dgm:presLayoutVars>
      </dgm:prSet>
      <dgm:spPr/>
    </dgm:pt>
    <dgm:pt modelId="{72D7331C-7C7A-7340-A682-A0A47DC7A232}" type="pres">
      <dgm:prSet presAssocID="{02CBEA0A-A5E0-3F4F-B183-CECE7893C285}" presName="node" presStyleLbl="vennNode1" presStyleIdx="3" presStyleCnt="4" custScaleX="200304" custScaleY="128930" custRadScaleRad="125807" custRadScaleInc="11534">
        <dgm:presLayoutVars>
          <dgm:bulletEnabled val="1"/>
        </dgm:presLayoutVars>
      </dgm:prSet>
      <dgm:spPr/>
    </dgm:pt>
  </dgm:ptLst>
  <dgm:cxnLst>
    <dgm:cxn modelId="{D3006C14-84EC-624A-BDE3-F9E711F821BD}" type="presOf" srcId="{C8DCFF9C-5BD2-AC47-A96E-27DAE2F0C736}" destId="{05A8D26F-345D-AB49-ACF1-493BB001F21D}" srcOrd="0" destOrd="0" presId="urn:microsoft.com/office/officeart/2005/8/layout/radial3"/>
    <dgm:cxn modelId="{6A1E2134-7EF5-CE47-BB6B-C6AD74E11831}" srcId="{333B3993-3A10-8140-B46B-83E67A130603}" destId="{02CBEA0A-A5E0-3F4F-B183-CECE7893C285}" srcOrd="2" destOrd="0" parTransId="{7F766EBF-0761-974E-8814-12339D2ECC3C}" sibTransId="{41CD4D0A-7225-F64F-8BD3-EAB356151536}"/>
    <dgm:cxn modelId="{F0479042-B2FF-9744-8333-1E173ED1ACD4}" type="presOf" srcId="{761396A6-2C8A-0C45-8050-E79E74AF61A7}" destId="{735C1712-2E73-2147-8A1E-30E198AE3AE0}" srcOrd="0" destOrd="0" presId="urn:microsoft.com/office/officeart/2005/8/layout/radial3"/>
    <dgm:cxn modelId="{236C084A-F0D9-A64C-B9F5-471789C960BA}" srcId="{333B3993-3A10-8140-B46B-83E67A130603}" destId="{761396A6-2C8A-0C45-8050-E79E74AF61A7}" srcOrd="1" destOrd="0" parTransId="{5665329A-AD2A-D24C-A05E-7295577CDE92}" sibTransId="{19CCE54C-7354-224D-850C-1EE0DFE14968}"/>
    <dgm:cxn modelId="{FBCEA862-478A-2243-A46C-7298211CFA5F}" srcId="{B695D334-ADEE-DF45-88FF-FC8DE6EA4C37}" destId="{333B3993-3A10-8140-B46B-83E67A130603}" srcOrd="0" destOrd="0" parTransId="{E00D72B2-697C-FE4E-8DEB-5F851083EE54}" sibTransId="{3D126BCE-CE51-1545-A74C-0B6951C54728}"/>
    <dgm:cxn modelId="{1CED056F-214E-4745-B501-982CBC87C03E}" type="presOf" srcId="{333B3993-3A10-8140-B46B-83E67A130603}" destId="{15223543-40FE-B648-8272-A0308934538B}" srcOrd="0" destOrd="0" presId="urn:microsoft.com/office/officeart/2005/8/layout/radial3"/>
    <dgm:cxn modelId="{82313EA3-E804-3443-898F-1D91C13FA8FA}" type="presOf" srcId="{B695D334-ADEE-DF45-88FF-FC8DE6EA4C37}" destId="{45B740E2-6DBF-9B49-BBB0-ACB541F02AC4}" srcOrd="0" destOrd="0" presId="urn:microsoft.com/office/officeart/2005/8/layout/radial3"/>
    <dgm:cxn modelId="{108276C7-06DB-6047-9AF3-8689000B4B70}" type="presOf" srcId="{02CBEA0A-A5E0-3F4F-B183-CECE7893C285}" destId="{72D7331C-7C7A-7340-A682-A0A47DC7A232}" srcOrd="0" destOrd="0" presId="urn:microsoft.com/office/officeart/2005/8/layout/radial3"/>
    <dgm:cxn modelId="{5244B0DE-9F09-5149-916C-DD987AC1C783}" srcId="{333B3993-3A10-8140-B46B-83E67A130603}" destId="{C8DCFF9C-5BD2-AC47-A96E-27DAE2F0C736}" srcOrd="0" destOrd="0" parTransId="{CBEB01FB-D8C7-304B-8F51-B7A1809D53AA}" sibTransId="{8B9E7CB8-0F46-1A46-9D84-D7FAD563BEC3}"/>
    <dgm:cxn modelId="{1DE32174-93FC-2445-89BC-F27F422E6D5E}" type="presParOf" srcId="{45B740E2-6DBF-9B49-BBB0-ACB541F02AC4}" destId="{1E26669F-898D-A545-81C3-3A98CE6B7559}" srcOrd="0" destOrd="0" presId="urn:microsoft.com/office/officeart/2005/8/layout/radial3"/>
    <dgm:cxn modelId="{6419AEE0-3C46-3744-A6DF-80ADB9374ED4}" type="presParOf" srcId="{1E26669F-898D-A545-81C3-3A98CE6B7559}" destId="{15223543-40FE-B648-8272-A0308934538B}" srcOrd="0" destOrd="0" presId="urn:microsoft.com/office/officeart/2005/8/layout/radial3"/>
    <dgm:cxn modelId="{4EB33227-26B1-7E42-845F-E1B0E9627B91}" type="presParOf" srcId="{1E26669F-898D-A545-81C3-3A98CE6B7559}" destId="{05A8D26F-345D-AB49-ACF1-493BB001F21D}" srcOrd="1" destOrd="0" presId="urn:microsoft.com/office/officeart/2005/8/layout/radial3"/>
    <dgm:cxn modelId="{4B629361-5BEA-454F-A75B-208D871979E3}" type="presParOf" srcId="{1E26669F-898D-A545-81C3-3A98CE6B7559}" destId="{735C1712-2E73-2147-8A1E-30E198AE3AE0}" srcOrd="2" destOrd="0" presId="urn:microsoft.com/office/officeart/2005/8/layout/radial3"/>
    <dgm:cxn modelId="{3E3894AC-B688-AD4D-93FC-2ED70A094458}" type="presParOf" srcId="{1E26669F-898D-A545-81C3-3A98CE6B7559}" destId="{72D7331C-7C7A-7340-A682-A0A47DC7A232}" srcOrd="3"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223543-40FE-B648-8272-A0308934538B}">
      <dsp:nvSpPr>
        <dsp:cNvPr id="0" name=""/>
        <dsp:cNvSpPr/>
      </dsp:nvSpPr>
      <dsp:spPr>
        <a:xfrm>
          <a:off x="3178303" y="1530490"/>
          <a:ext cx="3783195" cy="3837643"/>
        </a:xfrm>
        <a:prstGeom prst="ellipse">
          <a:avLst/>
        </a:prstGeom>
        <a:gradFill rotWithShape="0">
          <a:gsLst>
            <a:gs pos="0">
              <a:schemeClr val="accent4">
                <a:alpha val="50000"/>
                <a:hueOff val="0"/>
                <a:satOff val="0"/>
                <a:lumOff val="0"/>
                <a:alphaOff val="0"/>
                <a:tint val="100000"/>
                <a:shade val="100000"/>
                <a:satMod val="130000"/>
              </a:schemeClr>
            </a:gs>
            <a:gs pos="100000">
              <a:schemeClr val="accent4">
                <a:alpha val="50000"/>
                <a:hueOff val="0"/>
                <a:satOff val="0"/>
                <a:lumOff val="0"/>
                <a:alphaOff val="0"/>
                <a:tint val="50000"/>
                <a:shade val="100000"/>
                <a:satMod val="350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US" sz="3400" kern="1200" dirty="0"/>
            <a:t>Resilience</a:t>
          </a:r>
        </a:p>
        <a:p>
          <a:pPr marL="0" lvl="0" indent="0" algn="l" defTabSz="1511300">
            <a:lnSpc>
              <a:spcPct val="90000"/>
            </a:lnSpc>
            <a:spcBef>
              <a:spcPct val="0"/>
            </a:spcBef>
            <a:spcAft>
              <a:spcPct val="35000"/>
            </a:spcAft>
            <a:buNone/>
          </a:pPr>
          <a:r>
            <a:rPr lang="en-US" sz="1400" kern="1200" dirty="0"/>
            <a:t>Disaster response</a:t>
          </a:r>
        </a:p>
        <a:p>
          <a:pPr marL="0" lvl="0" indent="0" algn="l" defTabSz="1511300">
            <a:lnSpc>
              <a:spcPct val="90000"/>
            </a:lnSpc>
            <a:spcBef>
              <a:spcPct val="0"/>
            </a:spcBef>
            <a:spcAft>
              <a:spcPct val="35000"/>
            </a:spcAft>
            <a:buNone/>
          </a:pPr>
          <a:r>
            <a:rPr lang="en-US" sz="1400" kern="1200" dirty="0"/>
            <a:t>Socioeconomic vulnerability</a:t>
          </a:r>
        </a:p>
        <a:p>
          <a:pPr marL="0" lvl="0" indent="0" algn="l" defTabSz="1511300">
            <a:lnSpc>
              <a:spcPct val="90000"/>
            </a:lnSpc>
            <a:spcBef>
              <a:spcPct val="0"/>
            </a:spcBef>
            <a:spcAft>
              <a:spcPct val="35000"/>
            </a:spcAft>
            <a:buNone/>
          </a:pPr>
          <a:r>
            <a:rPr lang="en-US" sz="1400" kern="1200" dirty="0"/>
            <a:t>(</a:t>
          </a:r>
          <a:r>
            <a:rPr lang="en-US" sz="1400" kern="1200" dirty="0" err="1"/>
            <a:t>Im</a:t>
          </a:r>
          <a:r>
            <a:rPr lang="en-US" sz="1400" kern="1200" dirty="0"/>
            <a:t>)Mobility</a:t>
          </a:r>
        </a:p>
        <a:p>
          <a:pPr marL="0" lvl="0" indent="0" algn="l" defTabSz="1511300">
            <a:lnSpc>
              <a:spcPct val="90000"/>
            </a:lnSpc>
            <a:spcBef>
              <a:spcPct val="0"/>
            </a:spcBef>
            <a:spcAft>
              <a:spcPct val="35000"/>
            </a:spcAft>
            <a:buNone/>
          </a:pPr>
          <a:r>
            <a:rPr lang="en-US" sz="1400" kern="1200" dirty="0"/>
            <a:t>Environmental damage </a:t>
          </a:r>
        </a:p>
        <a:p>
          <a:pPr marL="0" lvl="0" indent="0" algn="l" defTabSz="1511300">
            <a:lnSpc>
              <a:spcPct val="90000"/>
            </a:lnSpc>
            <a:spcBef>
              <a:spcPct val="0"/>
            </a:spcBef>
            <a:spcAft>
              <a:spcPct val="35000"/>
            </a:spcAft>
            <a:buNone/>
          </a:pPr>
          <a:r>
            <a:rPr lang="en-US" sz="1400" kern="1200" dirty="0"/>
            <a:t>Ecosystem services</a:t>
          </a:r>
        </a:p>
        <a:p>
          <a:pPr marL="0" lvl="0" indent="0" algn="l" defTabSz="1511300">
            <a:lnSpc>
              <a:spcPct val="90000"/>
            </a:lnSpc>
            <a:spcBef>
              <a:spcPct val="0"/>
            </a:spcBef>
            <a:spcAft>
              <a:spcPct val="35000"/>
            </a:spcAft>
            <a:buNone/>
          </a:pPr>
          <a:r>
            <a:rPr lang="en-US" sz="1400" kern="1200" dirty="0"/>
            <a:t>Livelihoods and Culture</a:t>
          </a:r>
        </a:p>
        <a:p>
          <a:pPr marL="0" lvl="0" indent="0" algn="l" defTabSz="1511300">
            <a:lnSpc>
              <a:spcPct val="90000"/>
            </a:lnSpc>
            <a:spcBef>
              <a:spcPct val="0"/>
            </a:spcBef>
            <a:spcAft>
              <a:spcPct val="35000"/>
            </a:spcAft>
            <a:buNone/>
          </a:pPr>
          <a:r>
            <a:rPr lang="en-US" sz="1400" kern="1200" dirty="0"/>
            <a:t>Economic growth and inequality</a:t>
          </a:r>
        </a:p>
        <a:p>
          <a:pPr marL="0" lvl="0" indent="0" algn="ctr" defTabSz="1511300">
            <a:lnSpc>
              <a:spcPct val="90000"/>
            </a:lnSpc>
            <a:spcBef>
              <a:spcPct val="0"/>
            </a:spcBef>
            <a:spcAft>
              <a:spcPct val="35000"/>
            </a:spcAft>
            <a:buNone/>
          </a:pPr>
          <a:endParaRPr lang="en-US" sz="2000" kern="1200" dirty="0"/>
        </a:p>
      </dsp:txBody>
      <dsp:txXfrm>
        <a:off x="3732339" y="2092500"/>
        <a:ext cx="2675123" cy="2713623"/>
      </dsp:txXfrm>
    </dsp:sp>
    <dsp:sp modelId="{05A8D26F-345D-AB49-ACF1-493BB001F21D}">
      <dsp:nvSpPr>
        <dsp:cNvPr id="0" name=""/>
        <dsp:cNvSpPr/>
      </dsp:nvSpPr>
      <dsp:spPr>
        <a:xfrm>
          <a:off x="2869052" y="61861"/>
          <a:ext cx="4401697" cy="2026475"/>
        </a:xfrm>
        <a:prstGeom prst="ellipse">
          <a:avLst/>
        </a:prstGeom>
        <a:gradFill rotWithShape="0">
          <a:gsLst>
            <a:gs pos="0">
              <a:schemeClr val="accent4">
                <a:alpha val="50000"/>
                <a:hueOff val="3878985"/>
                <a:satOff val="-12562"/>
                <a:lumOff val="-10326"/>
                <a:alphaOff val="0"/>
                <a:tint val="100000"/>
                <a:shade val="100000"/>
                <a:satMod val="130000"/>
              </a:schemeClr>
            </a:gs>
            <a:gs pos="100000">
              <a:schemeClr val="accent4">
                <a:alpha val="50000"/>
                <a:hueOff val="3878985"/>
                <a:satOff val="-12562"/>
                <a:lumOff val="-10326"/>
                <a:alphaOff val="0"/>
                <a:tint val="50000"/>
                <a:shade val="100000"/>
                <a:satMod val="350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Health</a:t>
          </a:r>
        </a:p>
        <a:p>
          <a:pPr marL="0" lvl="0" indent="0" algn="l" defTabSz="889000">
            <a:lnSpc>
              <a:spcPct val="90000"/>
            </a:lnSpc>
            <a:spcBef>
              <a:spcPct val="0"/>
            </a:spcBef>
            <a:spcAft>
              <a:spcPct val="35000"/>
            </a:spcAft>
            <a:buFont typeface="Arial" panose="020B0604020202020204" pitchFamily="34" charset="0"/>
            <a:buNone/>
          </a:pPr>
          <a:r>
            <a:rPr lang="en-US" sz="1200" kern="1200" dirty="0"/>
            <a:t>Deaths</a:t>
          </a:r>
        </a:p>
        <a:p>
          <a:pPr marL="0" lvl="0" indent="0" algn="l" defTabSz="889000">
            <a:lnSpc>
              <a:spcPct val="90000"/>
            </a:lnSpc>
            <a:spcBef>
              <a:spcPct val="0"/>
            </a:spcBef>
            <a:spcAft>
              <a:spcPct val="35000"/>
            </a:spcAft>
            <a:buFont typeface="Arial" panose="020B0604020202020204" pitchFamily="34" charset="0"/>
            <a:buNone/>
          </a:pPr>
          <a:r>
            <a:rPr lang="en-US" sz="1200" kern="1200" dirty="0"/>
            <a:t>Injuries</a:t>
          </a:r>
        </a:p>
        <a:p>
          <a:pPr marL="0" lvl="0" indent="0" algn="l" defTabSz="889000">
            <a:lnSpc>
              <a:spcPct val="90000"/>
            </a:lnSpc>
            <a:spcBef>
              <a:spcPct val="0"/>
            </a:spcBef>
            <a:spcAft>
              <a:spcPct val="35000"/>
            </a:spcAft>
            <a:buFont typeface="Arial" panose="020B0604020202020204" pitchFamily="34" charset="0"/>
            <a:buNone/>
          </a:pPr>
          <a:r>
            <a:rPr lang="en-US" sz="1200" kern="1200" dirty="0"/>
            <a:t>New illnesses (</a:t>
          </a:r>
          <a:r>
            <a:rPr lang="en-US" sz="1200" kern="1200" dirty="0" err="1"/>
            <a:t>eg.</a:t>
          </a:r>
          <a:r>
            <a:rPr lang="en-US" sz="1200" kern="1200" dirty="0"/>
            <a:t> vector borne)</a:t>
          </a:r>
        </a:p>
        <a:p>
          <a:pPr marL="0" lvl="0" indent="0" algn="l" defTabSz="889000">
            <a:lnSpc>
              <a:spcPct val="90000"/>
            </a:lnSpc>
            <a:spcBef>
              <a:spcPct val="0"/>
            </a:spcBef>
            <a:spcAft>
              <a:spcPct val="35000"/>
            </a:spcAft>
            <a:buFont typeface="Arial" panose="020B0604020202020204" pitchFamily="34" charset="0"/>
            <a:buNone/>
          </a:pPr>
          <a:r>
            <a:rPr lang="en-US" sz="1200" kern="1200" dirty="0"/>
            <a:t>Exacerbated pre-existing conditions (</a:t>
          </a:r>
          <a:r>
            <a:rPr lang="en-US" sz="1200" kern="1200" dirty="0" err="1"/>
            <a:t>eg.</a:t>
          </a:r>
          <a:r>
            <a:rPr lang="en-US" sz="1200" kern="1200" dirty="0"/>
            <a:t> cardiovascular and respiratory)</a:t>
          </a:r>
        </a:p>
        <a:p>
          <a:pPr marL="0" lvl="0" indent="0" algn="l" defTabSz="889000">
            <a:lnSpc>
              <a:spcPct val="90000"/>
            </a:lnSpc>
            <a:spcBef>
              <a:spcPct val="0"/>
            </a:spcBef>
            <a:spcAft>
              <a:spcPct val="35000"/>
            </a:spcAft>
            <a:buFont typeface="Arial" panose="020B0604020202020204" pitchFamily="34" charset="0"/>
            <a:buNone/>
          </a:pPr>
          <a:r>
            <a:rPr lang="en-US" sz="1200" kern="1200" dirty="0"/>
            <a:t>Indirect impacts: food insecurity, energy and water disruptions, mental health</a:t>
          </a:r>
        </a:p>
        <a:p>
          <a:pPr marL="0" lvl="0" indent="0" algn="ctr" defTabSz="889000">
            <a:lnSpc>
              <a:spcPct val="90000"/>
            </a:lnSpc>
            <a:spcBef>
              <a:spcPct val="0"/>
            </a:spcBef>
            <a:spcAft>
              <a:spcPct val="35000"/>
            </a:spcAft>
            <a:buFont typeface="Arial" panose="020B0604020202020204" pitchFamily="34" charset="0"/>
            <a:buNone/>
          </a:pPr>
          <a:endParaRPr lang="en-US" sz="1600" kern="1200" dirty="0"/>
        </a:p>
      </dsp:txBody>
      <dsp:txXfrm>
        <a:off x="3513666" y="358631"/>
        <a:ext cx="3112469" cy="1432935"/>
      </dsp:txXfrm>
    </dsp:sp>
    <dsp:sp modelId="{735C1712-2E73-2147-8A1E-30E198AE3AE0}">
      <dsp:nvSpPr>
        <dsp:cNvPr id="0" name=""/>
        <dsp:cNvSpPr/>
      </dsp:nvSpPr>
      <dsp:spPr>
        <a:xfrm>
          <a:off x="6065803" y="3076218"/>
          <a:ext cx="3212645" cy="2485430"/>
        </a:xfrm>
        <a:prstGeom prst="ellipse">
          <a:avLst/>
        </a:prstGeom>
        <a:gradFill rotWithShape="0">
          <a:gsLst>
            <a:gs pos="0">
              <a:schemeClr val="accent4">
                <a:alpha val="50000"/>
                <a:hueOff val="7757971"/>
                <a:satOff val="-25124"/>
                <a:lumOff val="-20651"/>
                <a:alphaOff val="0"/>
                <a:tint val="100000"/>
                <a:shade val="100000"/>
                <a:satMod val="130000"/>
              </a:schemeClr>
            </a:gs>
            <a:gs pos="100000">
              <a:schemeClr val="accent4">
                <a:alpha val="50000"/>
                <a:hueOff val="7757971"/>
                <a:satOff val="-25124"/>
                <a:lumOff val="-20651"/>
                <a:alphaOff val="0"/>
                <a:tint val="50000"/>
                <a:shade val="100000"/>
                <a:satMod val="350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Economic</a:t>
          </a:r>
        </a:p>
        <a:p>
          <a:pPr marL="0" lvl="0" indent="0" algn="l" defTabSz="889000">
            <a:lnSpc>
              <a:spcPct val="90000"/>
            </a:lnSpc>
            <a:spcBef>
              <a:spcPct val="0"/>
            </a:spcBef>
            <a:spcAft>
              <a:spcPct val="35000"/>
            </a:spcAft>
            <a:buFont typeface="Arial" panose="020B0604020202020204" pitchFamily="34" charset="0"/>
            <a:buNone/>
          </a:pPr>
          <a:r>
            <a:rPr lang="en-US" sz="1200" kern="1200" dirty="0"/>
            <a:t>Property damage</a:t>
          </a:r>
        </a:p>
        <a:p>
          <a:pPr marL="0" lvl="0" indent="0" algn="l" defTabSz="889000">
            <a:lnSpc>
              <a:spcPct val="90000"/>
            </a:lnSpc>
            <a:spcBef>
              <a:spcPct val="0"/>
            </a:spcBef>
            <a:spcAft>
              <a:spcPct val="35000"/>
            </a:spcAft>
            <a:buFont typeface="Arial" panose="020B0604020202020204" pitchFamily="34" charset="0"/>
            <a:buNone/>
          </a:pPr>
          <a:r>
            <a:rPr lang="en-US" sz="1200" kern="1200" dirty="0"/>
            <a:t>Supply chain feedbacks</a:t>
          </a:r>
        </a:p>
        <a:p>
          <a:pPr marL="0" lvl="0" indent="0" algn="l" defTabSz="889000">
            <a:lnSpc>
              <a:spcPct val="90000"/>
            </a:lnSpc>
            <a:spcBef>
              <a:spcPct val="0"/>
            </a:spcBef>
            <a:spcAft>
              <a:spcPct val="35000"/>
            </a:spcAft>
            <a:buFont typeface="Arial" panose="020B0604020202020204" pitchFamily="34" charset="0"/>
            <a:buNone/>
          </a:pPr>
          <a:r>
            <a:rPr lang="en-US" sz="1200" kern="1200" dirty="0"/>
            <a:t>Disaster Response/Recovery</a:t>
          </a:r>
        </a:p>
        <a:p>
          <a:pPr marL="0" lvl="0" indent="0" algn="l" defTabSz="889000">
            <a:lnSpc>
              <a:spcPct val="90000"/>
            </a:lnSpc>
            <a:spcBef>
              <a:spcPct val="0"/>
            </a:spcBef>
            <a:spcAft>
              <a:spcPct val="35000"/>
            </a:spcAft>
            <a:buFont typeface="Arial" panose="020B0604020202020204" pitchFamily="34" charset="0"/>
            <a:buNone/>
          </a:pPr>
          <a:r>
            <a:rPr lang="en-US" sz="1200" kern="1200" dirty="0"/>
            <a:t>Productivity Losses</a:t>
          </a:r>
        </a:p>
        <a:p>
          <a:pPr marL="0" lvl="0" indent="0" algn="l" defTabSz="889000">
            <a:lnSpc>
              <a:spcPct val="90000"/>
            </a:lnSpc>
            <a:spcBef>
              <a:spcPct val="0"/>
            </a:spcBef>
            <a:spcAft>
              <a:spcPct val="35000"/>
            </a:spcAft>
            <a:buFont typeface="Arial" panose="020B0604020202020204" pitchFamily="34" charset="0"/>
            <a:buNone/>
          </a:pPr>
          <a:r>
            <a:rPr lang="en-US" sz="1200" kern="1200" dirty="0"/>
            <a:t>Impacts on Tourism</a:t>
          </a:r>
        </a:p>
        <a:p>
          <a:pPr marL="0" lvl="0" indent="0" algn="l" defTabSz="889000">
            <a:lnSpc>
              <a:spcPct val="90000"/>
            </a:lnSpc>
            <a:spcBef>
              <a:spcPct val="0"/>
            </a:spcBef>
            <a:spcAft>
              <a:spcPct val="35000"/>
            </a:spcAft>
            <a:buFont typeface="Arial" panose="020B0604020202020204" pitchFamily="34" charset="0"/>
            <a:buNone/>
          </a:pPr>
          <a:r>
            <a:rPr lang="en-US" sz="1200" kern="1200" dirty="0"/>
            <a:t>Investment and insurability</a:t>
          </a:r>
        </a:p>
        <a:p>
          <a:pPr marL="0" lvl="0" indent="0" algn="l" defTabSz="889000">
            <a:lnSpc>
              <a:spcPct val="90000"/>
            </a:lnSpc>
            <a:spcBef>
              <a:spcPct val="0"/>
            </a:spcBef>
            <a:spcAft>
              <a:spcPct val="35000"/>
            </a:spcAft>
            <a:buFont typeface="Arial" panose="020B0604020202020204" pitchFamily="34" charset="0"/>
            <a:buNone/>
          </a:pPr>
          <a:r>
            <a:rPr lang="en-US" sz="1200" kern="1200" dirty="0"/>
            <a:t>Growth and inequality</a:t>
          </a:r>
        </a:p>
        <a:p>
          <a:pPr marL="0" lvl="0" indent="0" algn="l" defTabSz="889000">
            <a:lnSpc>
              <a:spcPct val="90000"/>
            </a:lnSpc>
            <a:spcBef>
              <a:spcPct val="0"/>
            </a:spcBef>
            <a:spcAft>
              <a:spcPct val="35000"/>
            </a:spcAft>
            <a:buFont typeface="Arial" panose="020B0604020202020204" pitchFamily="34" charset="0"/>
            <a:buNone/>
          </a:pPr>
          <a:endParaRPr lang="en-US" sz="1200" kern="1200" dirty="0"/>
        </a:p>
      </dsp:txBody>
      <dsp:txXfrm>
        <a:off x="6536284" y="3440201"/>
        <a:ext cx="2271683" cy="1757464"/>
      </dsp:txXfrm>
    </dsp:sp>
    <dsp:sp modelId="{72D7331C-7C7A-7340-A682-A0A47DC7A232}">
      <dsp:nvSpPr>
        <dsp:cNvPr id="0" name=""/>
        <dsp:cNvSpPr/>
      </dsp:nvSpPr>
      <dsp:spPr>
        <a:xfrm>
          <a:off x="373558" y="3104333"/>
          <a:ext cx="3654849" cy="2352522"/>
        </a:xfrm>
        <a:prstGeom prst="ellipse">
          <a:avLst/>
        </a:prstGeom>
        <a:gradFill rotWithShape="0">
          <a:gsLst>
            <a:gs pos="0">
              <a:schemeClr val="accent4">
                <a:alpha val="50000"/>
                <a:hueOff val="11636956"/>
                <a:satOff val="-37686"/>
                <a:lumOff val="-30977"/>
                <a:alphaOff val="0"/>
                <a:tint val="100000"/>
                <a:shade val="100000"/>
                <a:satMod val="130000"/>
              </a:schemeClr>
            </a:gs>
            <a:gs pos="100000">
              <a:schemeClr val="accent4">
                <a:alpha val="50000"/>
                <a:hueOff val="11636956"/>
                <a:satOff val="-37686"/>
                <a:lumOff val="-30977"/>
                <a:alphaOff val="0"/>
                <a:tint val="50000"/>
                <a:shade val="100000"/>
                <a:satMod val="350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Sectors</a:t>
          </a:r>
        </a:p>
        <a:p>
          <a:pPr marL="0" lvl="0" indent="0" algn="l" defTabSz="889000">
            <a:lnSpc>
              <a:spcPct val="90000"/>
            </a:lnSpc>
            <a:spcBef>
              <a:spcPct val="0"/>
            </a:spcBef>
            <a:spcAft>
              <a:spcPct val="35000"/>
            </a:spcAft>
            <a:buNone/>
          </a:pPr>
          <a:r>
            <a:rPr lang="en-US" sz="1200" kern="1200" dirty="0"/>
            <a:t>Physical infrastructure and built environment</a:t>
          </a:r>
        </a:p>
        <a:p>
          <a:pPr marL="0" lvl="0" indent="0" algn="l" defTabSz="889000">
            <a:lnSpc>
              <a:spcPct val="90000"/>
            </a:lnSpc>
            <a:spcBef>
              <a:spcPct val="0"/>
            </a:spcBef>
            <a:spcAft>
              <a:spcPct val="35000"/>
            </a:spcAft>
            <a:buNone/>
          </a:pPr>
          <a:r>
            <a:rPr lang="en-US" sz="1200" kern="1200" dirty="0"/>
            <a:t>Transport system</a:t>
          </a:r>
        </a:p>
        <a:p>
          <a:pPr marL="0" lvl="0" indent="0" algn="l" defTabSz="889000">
            <a:lnSpc>
              <a:spcPct val="90000"/>
            </a:lnSpc>
            <a:spcBef>
              <a:spcPct val="0"/>
            </a:spcBef>
            <a:spcAft>
              <a:spcPct val="35000"/>
            </a:spcAft>
            <a:buNone/>
          </a:pPr>
          <a:r>
            <a:rPr lang="en-US" sz="1200" kern="1200" dirty="0"/>
            <a:t>Food systems: agriculture/fisheries</a:t>
          </a:r>
        </a:p>
        <a:p>
          <a:pPr marL="0" lvl="0" indent="0" algn="l" defTabSz="889000">
            <a:lnSpc>
              <a:spcPct val="90000"/>
            </a:lnSpc>
            <a:spcBef>
              <a:spcPct val="0"/>
            </a:spcBef>
            <a:spcAft>
              <a:spcPct val="35000"/>
            </a:spcAft>
            <a:buNone/>
          </a:pPr>
          <a:r>
            <a:rPr lang="en-US" sz="1200" kern="1200" dirty="0"/>
            <a:t>Energy</a:t>
          </a:r>
        </a:p>
        <a:p>
          <a:pPr marL="0" lvl="0" indent="0" algn="l" defTabSz="889000">
            <a:lnSpc>
              <a:spcPct val="90000"/>
            </a:lnSpc>
            <a:spcBef>
              <a:spcPct val="0"/>
            </a:spcBef>
            <a:spcAft>
              <a:spcPct val="35000"/>
            </a:spcAft>
            <a:buNone/>
          </a:pPr>
          <a:r>
            <a:rPr lang="en-US" sz="1200" kern="1200" dirty="0"/>
            <a:t>Water system</a:t>
          </a:r>
        </a:p>
        <a:p>
          <a:pPr marL="0" lvl="0" indent="0" algn="l" defTabSz="889000">
            <a:lnSpc>
              <a:spcPct val="90000"/>
            </a:lnSpc>
            <a:spcBef>
              <a:spcPct val="0"/>
            </a:spcBef>
            <a:spcAft>
              <a:spcPct val="35000"/>
            </a:spcAft>
            <a:buNone/>
          </a:pPr>
          <a:r>
            <a:rPr lang="en-US" sz="1200" kern="1200" dirty="0"/>
            <a:t>Tourism</a:t>
          </a:r>
        </a:p>
      </dsp:txBody>
      <dsp:txXfrm>
        <a:off x="908798" y="3448852"/>
        <a:ext cx="2584369" cy="1663484"/>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Lato Light" panose="020F0302020204030203" pitchFamily="34" charset="77"/>
                <a:ea typeface="Lato Light" panose="020F0302020204030203" pitchFamily="34" charset="77"/>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DE"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Lato Light" panose="020F0302020204030203" pitchFamily="34" charset="77"/>
                <a:ea typeface="Lato Light" panose="020F0302020204030203" pitchFamily="34" charset="77"/>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DE"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Lato Light" panose="020F0302020204030203" pitchFamily="34" charset="77"/>
                <a:ea typeface="Lato Light" panose="020F0302020204030203" pitchFamily="34" charset="77"/>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DE"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b="0" i="0">
                <a:latin typeface="Lato Light" panose="020F0302020204030203" pitchFamily="34" charset="77"/>
              </a:defRPr>
            </a:lvl1pPr>
          </a:lstStyle>
          <a:p>
            <a:pPr algn="r"/>
            <a:fld id="{00000000-1234-1234-1234-123412341234}" type="slidenum">
              <a:rPr lang="en-GB" sz="1200" smtClean="0">
                <a:solidFill>
                  <a:schemeClr val="dk1"/>
                </a:solidFill>
                <a:ea typeface="Calibri"/>
                <a:cs typeface="Calibri"/>
                <a:sym typeface="Calibri"/>
              </a:rPr>
              <a:pPr algn="r"/>
              <a:t>‹#›</a:t>
            </a:fld>
            <a:endParaRPr lang="en-GB" sz="1200" dirty="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Lato Light" panose="020F0302020204030203" pitchFamily="34" charset="77"/>
        <a:ea typeface="Lato Light" panose="020F0302020204030203" pitchFamily="34"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Lato Light" panose="020F0302020204030203" pitchFamily="34" charset="77"/>
            </a:endParaRPr>
          </a:p>
        </p:txBody>
      </p:sp>
      <p:sp>
        <p:nvSpPr>
          <p:cNvPr id="112" name="Google Shape;11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Lato Light" panose="020F0302020204030203" pitchFamily="34" charset="77"/>
            </a:endParaRPr>
          </a:p>
        </p:txBody>
      </p:sp>
      <p:sp>
        <p:nvSpPr>
          <p:cNvPr id="132" name="Google Shape;13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Lato Light" panose="020F0302020204030203" pitchFamily="34" charset="77"/>
            </a:endParaRPr>
          </a:p>
        </p:txBody>
      </p:sp>
      <p:sp>
        <p:nvSpPr>
          <p:cNvPr id="153" name="Google Shape;15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644342-99A7-8C42-8167-F4AED68378BD}" type="slidenum">
              <a:rPr lang="en-US" smtClean="0"/>
              <a:t>7</a:t>
            </a:fld>
            <a:endParaRPr lang="en-US"/>
          </a:p>
        </p:txBody>
      </p:sp>
    </p:spTree>
    <p:extLst>
      <p:ext uri="{BB962C8B-B14F-4D97-AF65-F5344CB8AC3E}">
        <p14:creationId xmlns:p14="http://schemas.microsoft.com/office/powerpoint/2010/main" val="3488338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03364FAD-DF78-B94C-C312-112E604306F5}"/>
            </a:ext>
          </a:extLst>
        </p:cNvPr>
        <p:cNvGrpSpPr/>
        <p:nvPr/>
      </p:nvGrpSpPr>
      <p:grpSpPr>
        <a:xfrm>
          <a:off x="0" y="0"/>
          <a:ext cx="0" cy="0"/>
          <a:chOff x="0" y="0"/>
          <a:chExt cx="0" cy="0"/>
        </a:xfrm>
      </p:grpSpPr>
      <p:sp>
        <p:nvSpPr>
          <p:cNvPr id="157" name="Google Shape;157;p6:notes">
            <a:extLst>
              <a:ext uri="{FF2B5EF4-FFF2-40B4-BE49-F238E27FC236}">
                <a16:creationId xmlns:a16="http://schemas.microsoft.com/office/drawing/2014/main" id="{E1E4E722-BAAA-5FC7-82EF-7D179747E29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Lato Light" panose="020F0302020204030203" pitchFamily="34" charset="77"/>
            </a:endParaRPr>
          </a:p>
        </p:txBody>
      </p:sp>
      <p:sp>
        <p:nvSpPr>
          <p:cNvPr id="158" name="Google Shape;158;p6:notes">
            <a:extLst>
              <a:ext uri="{FF2B5EF4-FFF2-40B4-BE49-F238E27FC236}">
                <a16:creationId xmlns:a16="http://schemas.microsoft.com/office/drawing/2014/main" id="{2B50E8FF-3DBC-3154-7F2B-749AF36B6A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6743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ndard" type="obj">
  <p:cSld name="OBJECT">
    <p:spTree>
      <p:nvGrpSpPr>
        <p:cNvPr id="1" name="Shape 21"/>
        <p:cNvGrpSpPr/>
        <p:nvPr/>
      </p:nvGrpSpPr>
      <p:grpSpPr>
        <a:xfrm>
          <a:off x="0" y="0"/>
          <a:ext cx="0" cy="0"/>
          <a:chOff x="0" y="0"/>
          <a:chExt cx="0" cy="0"/>
        </a:xfrm>
      </p:grpSpPr>
      <p:sp>
        <p:nvSpPr>
          <p:cNvPr id="22" name="Google Shape;22;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5586D"/>
              </a:buClr>
              <a:buSzPts val="4000"/>
              <a:buFont typeface="Lato Hairline"/>
              <a:buNone/>
              <a:defRPr b="0" i="0">
                <a:solidFill>
                  <a:srgbClr val="15586D"/>
                </a:solidFill>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1000"/>
              </a:spcBef>
              <a:spcAft>
                <a:spcPts val="0"/>
              </a:spcAft>
              <a:buClr>
                <a:schemeClr val="accent6"/>
              </a:buClr>
              <a:buSzPts val="2400"/>
              <a:buChar char="•"/>
              <a:defRPr sz="2400">
                <a:solidFill>
                  <a:schemeClr val="accent6"/>
                </a:solidFill>
                <a:latin typeface="Lato"/>
                <a:ea typeface="Lato"/>
                <a:cs typeface="Lato"/>
                <a:sym typeface="Lato"/>
              </a:defRPr>
            </a:lvl1pPr>
            <a:lvl2pPr marL="914400" lvl="1" indent="-355600" algn="l">
              <a:lnSpc>
                <a:spcPct val="120000"/>
              </a:lnSpc>
              <a:spcBef>
                <a:spcPts val="500"/>
              </a:spcBef>
              <a:spcAft>
                <a:spcPts val="0"/>
              </a:spcAft>
              <a:buClr>
                <a:schemeClr val="accent6"/>
              </a:buClr>
              <a:buSzPts val="2000"/>
              <a:buChar char="•"/>
              <a:defRPr sz="2000">
                <a:solidFill>
                  <a:schemeClr val="accent6"/>
                </a:solidFill>
                <a:latin typeface="Lato"/>
                <a:ea typeface="Lato"/>
                <a:cs typeface="Lato"/>
                <a:sym typeface="Lato"/>
              </a:defRPr>
            </a:lvl2pPr>
            <a:lvl3pPr marL="1371600" lvl="2" indent="-342900" algn="l">
              <a:lnSpc>
                <a:spcPct val="120000"/>
              </a:lnSpc>
              <a:spcBef>
                <a:spcPts val="500"/>
              </a:spcBef>
              <a:spcAft>
                <a:spcPts val="0"/>
              </a:spcAft>
              <a:buClr>
                <a:schemeClr val="accent6"/>
              </a:buClr>
              <a:buSzPts val="1800"/>
              <a:buChar char="•"/>
              <a:defRPr sz="1800">
                <a:solidFill>
                  <a:schemeClr val="accent6"/>
                </a:solidFill>
                <a:latin typeface="Lato"/>
                <a:ea typeface="Lato"/>
                <a:cs typeface="Lato"/>
                <a:sym typeface="Lato"/>
              </a:defRPr>
            </a:lvl3pPr>
            <a:lvl4pPr marL="1828800" lvl="3"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4pPr>
            <a:lvl5pPr marL="2286000" lvl="4"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 Tyuleniy Archipelago">
  <p:cSld name="Title Slide - Tyuleniy Archipelago">
    <p:spTree>
      <p:nvGrpSpPr>
        <p:cNvPr id="1" name="Shape 14"/>
        <p:cNvGrpSpPr/>
        <p:nvPr/>
      </p:nvGrpSpPr>
      <p:grpSpPr>
        <a:xfrm>
          <a:off x="0" y="0"/>
          <a:ext cx="0" cy="0"/>
          <a:chOff x="0" y="0"/>
          <a:chExt cx="0" cy="0"/>
        </a:xfrm>
      </p:grpSpPr>
      <p:pic>
        <p:nvPicPr>
          <p:cNvPr id="15" name="Google Shape;15;p8"/>
          <p:cNvPicPr preferRelativeResize="0"/>
          <p:nvPr/>
        </p:nvPicPr>
        <p:blipFill rotWithShape="1">
          <a:blip r:embed="rId2">
            <a:alphaModFix/>
          </a:blip>
          <a:srcRect/>
          <a:stretch/>
        </p:blipFill>
        <p:spPr>
          <a:xfrm>
            <a:off x="-1" y="0"/>
            <a:ext cx="12206621" cy="6866224"/>
          </a:xfrm>
          <a:prstGeom prst="rect">
            <a:avLst/>
          </a:prstGeom>
          <a:noFill/>
          <a:ln>
            <a:noFill/>
          </a:ln>
        </p:spPr>
      </p:pic>
      <p:sp>
        <p:nvSpPr>
          <p:cNvPr id="16" name="Google Shape;16;p8"/>
          <p:cNvSpPr/>
          <p:nvPr/>
        </p:nvSpPr>
        <p:spPr>
          <a:xfrm>
            <a:off x="0" y="0"/>
            <a:ext cx="12206621" cy="6866224"/>
          </a:xfrm>
          <a:prstGeom prst="rect">
            <a:avLst/>
          </a:prstGeom>
          <a:solidFill>
            <a:schemeClr val="dk1">
              <a:alpha val="45882"/>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Lato Light" panose="020F0302020204030203" pitchFamily="34" charset="77"/>
              <a:ea typeface="Calibri"/>
              <a:cs typeface="Calibri"/>
              <a:sym typeface="Calibri"/>
            </a:endParaRPr>
          </a:p>
        </p:txBody>
      </p:sp>
      <p:sp>
        <p:nvSpPr>
          <p:cNvPr id="17" name="Google Shape;17;p8"/>
          <p:cNvSpPr txBox="1">
            <a:spLocks noGrp="1"/>
          </p:cNvSpPr>
          <p:nvPr>
            <p:ph type="title"/>
          </p:nvPr>
        </p:nvSpPr>
        <p:spPr>
          <a:xfrm>
            <a:off x="1498600" y="2766218"/>
            <a:ext cx="91948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Lato Hairline"/>
              <a:buNone/>
              <a:defRPr b="0" i="0">
                <a:solidFill>
                  <a:schemeClr val="lt1"/>
                </a:solidFill>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8" name="Google Shape;18;p8"/>
          <p:cNvSpPr txBox="1">
            <a:spLocks noGrp="1"/>
          </p:cNvSpPr>
          <p:nvPr>
            <p:ph type="body" idx="1"/>
          </p:nvPr>
        </p:nvSpPr>
        <p:spPr>
          <a:xfrm>
            <a:off x="3963987" y="4129706"/>
            <a:ext cx="4264025" cy="378920"/>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lt1"/>
              </a:buClr>
              <a:buSzPts val="2000"/>
              <a:buNone/>
              <a:defRPr sz="2000" b="0" i="0">
                <a:solidFill>
                  <a:schemeClr val="lt1"/>
                </a:solidFill>
                <a:latin typeface="Lato Light" panose="020F0302020204030203" pitchFamily="34" charset="77"/>
                <a:ea typeface="Lato Light" panose="020F0302020204030203" pitchFamily="34" charset="77"/>
                <a:cs typeface="Lato Light" panose="020F0302020204030203" pitchFamily="34" charset="77"/>
                <a:sym typeface="Lato Hairline"/>
              </a:defRPr>
            </a:lvl1pPr>
            <a:lvl2pPr marL="914400" lvl="1" indent="-342900" algn="l">
              <a:lnSpc>
                <a:spcPct val="90000"/>
              </a:lnSpc>
              <a:spcBef>
                <a:spcPts val="500"/>
              </a:spcBef>
              <a:spcAft>
                <a:spcPts val="0"/>
              </a:spcAft>
              <a:buClr>
                <a:schemeClr val="accent6"/>
              </a:buClr>
              <a:buSzPts val="1800"/>
              <a:buChar char="•"/>
              <a:defRPr/>
            </a:lvl2pPr>
            <a:lvl3pPr marL="1371600" lvl="2" indent="-342900" algn="l">
              <a:lnSpc>
                <a:spcPct val="90000"/>
              </a:lnSpc>
              <a:spcBef>
                <a:spcPts val="500"/>
              </a:spcBef>
              <a:spcAft>
                <a:spcPts val="0"/>
              </a:spcAft>
              <a:buClr>
                <a:schemeClr val="accent6"/>
              </a:buClr>
              <a:buSzPts val="1800"/>
              <a:buChar char="•"/>
              <a:defRPr/>
            </a:lvl3pPr>
            <a:lvl4pPr marL="1828800" lvl="3" indent="-342900" algn="l">
              <a:lnSpc>
                <a:spcPct val="90000"/>
              </a:lnSpc>
              <a:spcBef>
                <a:spcPts val="500"/>
              </a:spcBef>
              <a:spcAft>
                <a:spcPts val="0"/>
              </a:spcAft>
              <a:buClr>
                <a:schemeClr val="accent6"/>
              </a:buClr>
              <a:buSzPts val="1800"/>
              <a:buChar char="•"/>
              <a:defRPr/>
            </a:lvl4pPr>
            <a:lvl5pPr marL="2286000" lvl="4" indent="-342900" algn="l">
              <a:lnSpc>
                <a:spcPct val="90000"/>
              </a:lnSpc>
              <a:spcBef>
                <a:spcPts val="50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9" name="Google Shape;19;p8"/>
          <p:cNvSpPr txBox="1">
            <a:spLocks noGrp="1"/>
          </p:cNvSpPr>
          <p:nvPr>
            <p:ph type="body" idx="2"/>
          </p:nvPr>
        </p:nvSpPr>
        <p:spPr>
          <a:xfrm>
            <a:off x="4814888" y="4642294"/>
            <a:ext cx="2562225" cy="28279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1800"/>
              <a:buNone/>
              <a:defRPr sz="1800">
                <a:solidFill>
                  <a:schemeClr val="lt1"/>
                </a:solidFill>
              </a:defRPr>
            </a:lvl1pPr>
            <a:lvl2pPr marL="914400" lvl="1" indent="-342900" algn="l">
              <a:lnSpc>
                <a:spcPct val="90000"/>
              </a:lnSpc>
              <a:spcBef>
                <a:spcPts val="500"/>
              </a:spcBef>
              <a:spcAft>
                <a:spcPts val="0"/>
              </a:spcAft>
              <a:buClr>
                <a:schemeClr val="accent6"/>
              </a:buClr>
              <a:buSzPts val="1800"/>
              <a:buChar char="•"/>
              <a:defRPr/>
            </a:lvl2pPr>
            <a:lvl3pPr marL="1371600" lvl="2" indent="-342900" algn="l">
              <a:lnSpc>
                <a:spcPct val="90000"/>
              </a:lnSpc>
              <a:spcBef>
                <a:spcPts val="500"/>
              </a:spcBef>
              <a:spcAft>
                <a:spcPts val="0"/>
              </a:spcAft>
              <a:buClr>
                <a:schemeClr val="accent6"/>
              </a:buClr>
              <a:buSzPts val="1800"/>
              <a:buChar char="•"/>
              <a:defRPr/>
            </a:lvl3pPr>
            <a:lvl4pPr marL="1828800" lvl="3" indent="-342900" algn="l">
              <a:lnSpc>
                <a:spcPct val="90000"/>
              </a:lnSpc>
              <a:spcBef>
                <a:spcPts val="500"/>
              </a:spcBef>
              <a:spcAft>
                <a:spcPts val="0"/>
              </a:spcAft>
              <a:buClr>
                <a:schemeClr val="accent6"/>
              </a:buClr>
              <a:buSzPts val="1800"/>
              <a:buChar char="•"/>
              <a:defRPr/>
            </a:lvl4pPr>
            <a:lvl5pPr marL="2286000" lvl="4" indent="-342900" algn="l">
              <a:lnSpc>
                <a:spcPct val="90000"/>
              </a:lnSpc>
              <a:spcBef>
                <a:spcPts val="50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pic>
        <p:nvPicPr>
          <p:cNvPr id="20" name="Google Shape;20;p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918986" y="545712"/>
            <a:ext cx="1719735" cy="43826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 Netherlands">
  <p:cSld name="Title Slide - Netherlands">
    <p:spTree>
      <p:nvGrpSpPr>
        <p:cNvPr id="1" name="Shape 46"/>
        <p:cNvGrpSpPr/>
        <p:nvPr/>
      </p:nvGrpSpPr>
      <p:grpSpPr>
        <a:xfrm>
          <a:off x="0" y="0"/>
          <a:ext cx="0" cy="0"/>
          <a:chOff x="0" y="0"/>
          <a:chExt cx="0" cy="0"/>
        </a:xfrm>
      </p:grpSpPr>
      <p:pic>
        <p:nvPicPr>
          <p:cNvPr id="47" name="Google Shape;47;p14"/>
          <p:cNvPicPr preferRelativeResize="0"/>
          <p:nvPr/>
        </p:nvPicPr>
        <p:blipFill rotWithShape="1">
          <a:blip r:embed="rId2">
            <a:alphaModFix/>
          </a:blip>
          <a:srcRect/>
          <a:stretch/>
        </p:blipFill>
        <p:spPr>
          <a:xfrm>
            <a:off x="0" y="-1"/>
            <a:ext cx="12191998" cy="6857999"/>
          </a:xfrm>
          <a:prstGeom prst="rect">
            <a:avLst/>
          </a:prstGeom>
          <a:noFill/>
          <a:ln>
            <a:noFill/>
          </a:ln>
        </p:spPr>
      </p:pic>
      <p:sp>
        <p:nvSpPr>
          <p:cNvPr id="48" name="Google Shape;48;p14"/>
          <p:cNvSpPr/>
          <p:nvPr/>
        </p:nvSpPr>
        <p:spPr>
          <a:xfrm>
            <a:off x="0" y="-2"/>
            <a:ext cx="12192000" cy="6858000"/>
          </a:xfrm>
          <a:prstGeom prst="rect">
            <a:avLst/>
          </a:prstGeom>
          <a:solidFill>
            <a:schemeClr val="dk1">
              <a:alpha val="4627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Lato Light" panose="020F0302020204030203" pitchFamily="34" charset="77"/>
              <a:ea typeface="Calibri"/>
              <a:cs typeface="Calibri"/>
              <a:sym typeface="Calibri"/>
            </a:endParaRPr>
          </a:p>
        </p:txBody>
      </p:sp>
      <p:sp>
        <p:nvSpPr>
          <p:cNvPr id="49" name="Google Shape;49;p14"/>
          <p:cNvSpPr txBox="1">
            <a:spLocks noGrp="1"/>
          </p:cNvSpPr>
          <p:nvPr>
            <p:ph type="title"/>
          </p:nvPr>
        </p:nvSpPr>
        <p:spPr>
          <a:xfrm>
            <a:off x="1498600" y="2766219"/>
            <a:ext cx="91948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Lato Hairline"/>
              <a:buNone/>
              <a:defRPr b="0" i="0">
                <a:solidFill>
                  <a:schemeClr val="lt1"/>
                </a:solidFill>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 name="Google Shape;50;p14"/>
          <p:cNvSpPr txBox="1">
            <a:spLocks noGrp="1"/>
          </p:cNvSpPr>
          <p:nvPr>
            <p:ph type="body" idx="1"/>
          </p:nvPr>
        </p:nvSpPr>
        <p:spPr>
          <a:xfrm>
            <a:off x="4814888" y="4642294"/>
            <a:ext cx="2562225" cy="28279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1800"/>
              <a:buNone/>
              <a:defRPr sz="1800">
                <a:solidFill>
                  <a:schemeClr val="lt1"/>
                </a:solidFill>
              </a:defRPr>
            </a:lvl1pPr>
            <a:lvl2pPr marL="914400" lvl="1" indent="-342900" algn="l">
              <a:lnSpc>
                <a:spcPct val="90000"/>
              </a:lnSpc>
              <a:spcBef>
                <a:spcPts val="500"/>
              </a:spcBef>
              <a:spcAft>
                <a:spcPts val="0"/>
              </a:spcAft>
              <a:buClr>
                <a:schemeClr val="accent6"/>
              </a:buClr>
              <a:buSzPts val="1800"/>
              <a:buChar char="•"/>
              <a:defRPr/>
            </a:lvl2pPr>
            <a:lvl3pPr marL="1371600" lvl="2" indent="-342900" algn="l">
              <a:lnSpc>
                <a:spcPct val="90000"/>
              </a:lnSpc>
              <a:spcBef>
                <a:spcPts val="500"/>
              </a:spcBef>
              <a:spcAft>
                <a:spcPts val="0"/>
              </a:spcAft>
              <a:buClr>
                <a:schemeClr val="accent6"/>
              </a:buClr>
              <a:buSzPts val="1800"/>
              <a:buChar char="•"/>
              <a:defRPr/>
            </a:lvl3pPr>
            <a:lvl4pPr marL="1828800" lvl="3" indent="-342900" algn="l">
              <a:lnSpc>
                <a:spcPct val="90000"/>
              </a:lnSpc>
              <a:spcBef>
                <a:spcPts val="500"/>
              </a:spcBef>
              <a:spcAft>
                <a:spcPts val="0"/>
              </a:spcAft>
              <a:buClr>
                <a:schemeClr val="accent6"/>
              </a:buClr>
              <a:buSzPts val="1800"/>
              <a:buChar char="•"/>
              <a:defRPr/>
            </a:lvl4pPr>
            <a:lvl5pPr marL="2286000" lvl="4" indent="-342900" algn="l">
              <a:lnSpc>
                <a:spcPct val="90000"/>
              </a:lnSpc>
              <a:spcBef>
                <a:spcPts val="50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1" name="Google Shape;51;p1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918986" y="545712"/>
            <a:ext cx="1719735" cy="438261"/>
          </a:xfrm>
          <a:prstGeom prst="rect">
            <a:avLst/>
          </a:prstGeom>
          <a:noFill/>
          <a:ln>
            <a:noFill/>
          </a:ln>
        </p:spPr>
      </p:pic>
      <p:sp>
        <p:nvSpPr>
          <p:cNvPr id="52" name="Google Shape;52;p14"/>
          <p:cNvSpPr txBox="1">
            <a:spLocks noGrp="1"/>
          </p:cNvSpPr>
          <p:nvPr>
            <p:ph type="body" idx="2"/>
          </p:nvPr>
        </p:nvSpPr>
        <p:spPr>
          <a:xfrm>
            <a:off x="3963987" y="4129706"/>
            <a:ext cx="4264025" cy="378920"/>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lt1"/>
              </a:buClr>
              <a:buSzPts val="2000"/>
              <a:buNone/>
              <a:defRPr sz="2000" b="0" i="0">
                <a:solidFill>
                  <a:schemeClr val="lt1"/>
                </a:solidFill>
                <a:latin typeface="Lato Light" panose="020F0302020204030203" pitchFamily="34" charset="77"/>
                <a:ea typeface="Lato Light" panose="020F0302020204030203" pitchFamily="34" charset="77"/>
                <a:cs typeface="Lato Light" panose="020F0302020204030203" pitchFamily="34" charset="77"/>
                <a:sym typeface="Lato Hairline"/>
              </a:defRPr>
            </a:lvl1pPr>
            <a:lvl2pPr marL="914400" lvl="1" indent="-342900" algn="l">
              <a:lnSpc>
                <a:spcPct val="90000"/>
              </a:lnSpc>
              <a:spcBef>
                <a:spcPts val="500"/>
              </a:spcBef>
              <a:spcAft>
                <a:spcPts val="0"/>
              </a:spcAft>
              <a:buClr>
                <a:schemeClr val="accent6"/>
              </a:buClr>
              <a:buSzPts val="1800"/>
              <a:buChar char="•"/>
              <a:defRPr/>
            </a:lvl2pPr>
            <a:lvl3pPr marL="1371600" lvl="2" indent="-342900" algn="l">
              <a:lnSpc>
                <a:spcPct val="90000"/>
              </a:lnSpc>
              <a:spcBef>
                <a:spcPts val="500"/>
              </a:spcBef>
              <a:spcAft>
                <a:spcPts val="0"/>
              </a:spcAft>
              <a:buClr>
                <a:schemeClr val="accent6"/>
              </a:buClr>
              <a:buSzPts val="1800"/>
              <a:buChar char="•"/>
              <a:defRPr/>
            </a:lvl3pPr>
            <a:lvl4pPr marL="1828800" lvl="3" indent="-342900" algn="l">
              <a:lnSpc>
                <a:spcPct val="90000"/>
              </a:lnSpc>
              <a:spcBef>
                <a:spcPts val="500"/>
              </a:spcBef>
              <a:spcAft>
                <a:spcPts val="0"/>
              </a:spcAft>
              <a:buClr>
                <a:schemeClr val="accent6"/>
              </a:buClr>
              <a:buSzPts val="1800"/>
              <a:buChar char="•"/>
              <a:defRPr/>
            </a:lvl4pPr>
            <a:lvl5pPr marL="2286000" lvl="4" indent="-342900" algn="l">
              <a:lnSpc>
                <a:spcPct val="90000"/>
              </a:lnSpc>
              <a:spcBef>
                <a:spcPts val="50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
        <p:cNvGrpSpPr/>
        <p:nvPr/>
      </p:nvGrpSpPr>
      <p:grpSpPr>
        <a:xfrm>
          <a:off x="0" y="0"/>
          <a:ext cx="0" cy="0"/>
          <a:chOff x="0" y="0"/>
          <a:chExt cx="0" cy="0"/>
        </a:xfrm>
      </p:grpSpPr>
      <p:sp>
        <p:nvSpPr>
          <p:cNvPr id="26" name="Google Shape;26;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ue background">
  <p:cSld name="Blue background">
    <p:bg>
      <p:bgPr>
        <a:solidFill>
          <a:schemeClr val="dk2"/>
        </a:solidFill>
        <a:effectLst/>
      </p:bgPr>
    </p:bg>
    <p:spTree>
      <p:nvGrpSpPr>
        <p:cNvPr id="1" name="Shape 58"/>
        <p:cNvGrpSpPr/>
        <p:nvPr/>
      </p:nvGrpSpPr>
      <p:grpSpPr>
        <a:xfrm>
          <a:off x="0" y="0"/>
          <a:ext cx="0" cy="0"/>
          <a:chOff x="0" y="0"/>
          <a:chExt cx="0" cy="0"/>
        </a:xfrm>
      </p:grpSpPr>
      <p:sp>
        <p:nvSpPr>
          <p:cNvPr id="59" name="Google Shape;59;p16"/>
          <p:cNvSpPr/>
          <p:nvPr/>
        </p:nvSpPr>
        <p:spPr>
          <a:xfrm>
            <a:off x="9918986" y="545712"/>
            <a:ext cx="1719736" cy="53494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Lato Light" panose="020F0302020204030203" pitchFamily="34" charset="77"/>
              <a:ea typeface="Calibri"/>
              <a:cs typeface="Calibri"/>
              <a:sym typeface="Calibri"/>
            </a:endParaRPr>
          </a:p>
        </p:txBody>
      </p:sp>
      <p:sp>
        <p:nvSpPr>
          <p:cNvPr id="60" name="Google Shape;6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Lato Hairline"/>
              <a:buNone/>
              <a:defRPr b="0" i="0">
                <a:solidFill>
                  <a:schemeClr val="lt1"/>
                </a:solidFill>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1" name="Google Shape;61;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1000"/>
              </a:spcBef>
              <a:spcAft>
                <a:spcPts val="0"/>
              </a:spcAft>
              <a:buClr>
                <a:schemeClr val="lt1"/>
              </a:buClr>
              <a:buSzPts val="2400"/>
              <a:buChar char="•"/>
              <a:defRPr sz="2400">
                <a:solidFill>
                  <a:schemeClr val="lt1"/>
                </a:solidFill>
                <a:latin typeface="Lato"/>
                <a:ea typeface="Lato"/>
                <a:cs typeface="Lato"/>
                <a:sym typeface="Lato"/>
              </a:defRPr>
            </a:lvl1pPr>
            <a:lvl2pPr marL="914400" lvl="1" indent="-355600" algn="l">
              <a:lnSpc>
                <a:spcPct val="120000"/>
              </a:lnSpc>
              <a:spcBef>
                <a:spcPts val="500"/>
              </a:spcBef>
              <a:spcAft>
                <a:spcPts val="0"/>
              </a:spcAft>
              <a:buClr>
                <a:schemeClr val="lt1"/>
              </a:buClr>
              <a:buSzPts val="2000"/>
              <a:buChar char="•"/>
              <a:defRPr sz="2000">
                <a:solidFill>
                  <a:schemeClr val="lt1"/>
                </a:solidFill>
                <a:latin typeface="Lato"/>
                <a:ea typeface="Lato"/>
                <a:cs typeface="Lato"/>
                <a:sym typeface="Lato"/>
              </a:defRPr>
            </a:lvl2pPr>
            <a:lvl3pPr marL="1371600" lvl="2" indent="-342900" algn="l">
              <a:lnSpc>
                <a:spcPct val="120000"/>
              </a:lnSpc>
              <a:spcBef>
                <a:spcPts val="500"/>
              </a:spcBef>
              <a:spcAft>
                <a:spcPts val="0"/>
              </a:spcAft>
              <a:buClr>
                <a:schemeClr val="lt1"/>
              </a:buClr>
              <a:buSzPts val="1800"/>
              <a:buChar char="•"/>
              <a:defRPr sz="1800">
                <a:solidFill>
                  <a:schemeClr val="lt1"/>
                </a:solidFill>
                <a:latin typeface="Lato"/>
                <a:ea typeface="Lato"/>
                <a:cs typeface="Lato"/>
                <a:sym typeface="Lato"/>
              </a:defRPr>
            </a:lvl3pPr>
            <a:lvl4pPr marL="1828800" lvl="3" indent="-330200" algn="l">
              <a:lnSpc>
                <a:spcPct val="120000"/>
              </a:lnSpc>
              <a:spcBef>
                <a:spcPts val="500"/>
              </a:spcBef>
              <a:spcAft>
                <a:spcPts val="0"/>
              </a:spcAft>
              <a:buClr>
                <a:schemeClr val="lt1"/>
              </a:buClr>
              <a:buSzPts val="1600"/>
              <a:buChar char="•"/>
              <a:defRPr sz="1600">
                <a:solidFill>
                  <a:schemeClr val="lt1"/>
                </a:solidFill>
                <a:latin typeface="Lato"/>
                <a:ea typeface="Lato"/>
                <a:cs typeface="Lato"/>
                <a:sym typeface="Lato"/>
              </a:defRPr>
            </a:lvl4pPr>
            <a:lvl5pPr marL="2286000" lvl="4" indent="-330200" algn="l">
              <a:lnSpc>
                <a:spcPct val="120000"/>
              </a:lnSpc>
              <a:spcBef>
                <a:spcPts val="500"/>
              </a:spcBef>
              <a:spcAft>
                <a:spcPts val="0"/>
              </a:spcAft>
              <a:buClr>
                <a:schemeClr val="lt1"/>
              </a:buClr>
              <a:buSzPts val="1600"/>
              <a:buChar char="•"/>
              <a:defRPr sz="1600">
                <a:solidFill>
                  <a:schemeClr val="lt1"/>
                </a:solidFill>
                <a:latin typeface="Lato"/>
                <a:ea typeface="Lato"/>
                <a:cs typeface="Lato"/>
                <a:sym typeface="Lat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lt1"/>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lt1"/>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lt1"/>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lt1"/>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lt1"/>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lt1"/>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lt1"/>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lt1"/>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lt1"/>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pic>
        <p:nvPicPr>
          <p:cNvPr id="63" name="Google Shape;63;p1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918986" y="545712"/>
            <a:ext cx="1719735" cy="43826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 islands" preserve="1" userDrawn="1">
  <p:cSld name="Section - pools">
    <p:bg>
      <p:bgPr>
        <a:blipFill dpi="0" rotWithShape="1">
          <a:blip r:embed="rId2">
            <a:lum/>
          </a:blip>
          <a:srcRect/>
          <a:stretch>
            <a:fillRect/>
          </a:stretch>
        </a:blipFill>
        <a:effectLst/>
      </p:bgPr>
    </p:bg>
    <p:spTree>
      <p:nvGrpSpPr>
        <p:cNvPr id="1" name="Shape 76"/>
        <p:cNvGrpSpPr/>
        <p:nvPr/>
      </p:nvGrpSpPr>
      <p:grpSpPr>
        <a:xfrm>
          <a:off x="0" y="0"/>
          <a:ext cx="0" cy="0"/>
          <a:chOff x="0" y="0"/>
          <a:chExt cx="0" cy="0"/>
        </a:xfrm>
      </p:grpSpPr>
      <p:sp>
        <p:nvSpPr>
          <p:cNvPr id="77" name="Google Shape;7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
        <p:nvSpPr>
          <p:cNvPr id="5" name="Title 4">
            <a:extLst>
              <a:ext uri="{FF2B5EF4-FFF2-40B4-BE49-F238E27FC236}">
                <a16:creationId xmlns:a16="http://schemas.microsoft.com/office/drawing/2014/main" id="{AACF3E60-16B9-F27A-3422-21E2FA9797F5}"/>
              </a:ext>
            </a:extLst>
          </p:cNvPr>
          <p:cNvSpPr>
            <a:spLocks noGrp="1"/>
          </p:cNvSpPr>
          <p:nvPr>
            <p:ph type="title"/>
          </p:nvPr>
        </p:nvSpPr>
        <p:spPr>
          <a:xfrm>
            <a:off x="6100969" y="2104473"/>
            <a:ext cx="5019261" cy="1324527"/>
          </a:xfrm>
        </p:spPr>
        <p:txBody>
          <a:bodyPr/>
          <a:lstStyle>
            <a:lvl1pPr>
              <a:defRPr b="0" i="0">
                <a:latin typeface="Lato Light" panose="020F0302020204030203" pitchFamily="34" charset="77"/>
              </a:defRPr>
            </a:lvl1pPr>
          </a:lstStyle>
          <a:p>
            <a:endParaRPr lang="en-DE" dirty="0"/>
          </a:p>
        </p:txBody>
      </p:sp>
    </p:spTree>
    <p:extLst>
      <p:ext uri="{BB962C8B-B14F-4D97-AF65-F5344CB8AC3E}">
        <p14:creationId xmlns:p14="http://schemas.microsoft.com/office/powerpoint/2010/main" val="983049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 geography" preserve="1" userDrawn="1">
  <p:cSld name="Section - ocean">
    <p:bg>
      <p:bgPr>
        <a:blipFill dpi="0" rotWithShape="1">
          <a:blip r:embed="rId2">
            <a:lum/>
          </a:blip>
          <a:srcRect/>
          <a:stretch>
            <a:fillRect/>
          </a:stretch>
        </a:blipFill>
        <a:effectLst/>
      </p:bgPr>
    </p:bg>
    <p:spTree>
      <p:nvGrpSpPr>
        <p:cNvPr id="1" name="Shape 79"/>
        <p:cNvGrpSpPr/>
        <p:nvPr/>
      </p:nvGrpSpPr>
      <p:grpSpPr>
        <a:xfrm>
          <a:off x="0" y="0"/>
          <a:ext cx="0" cy="0"/>
          <a:chOff x="0" y="0"/>
          <a:chExt cx="0" cy="0"/>
        </a:xfrm>
      </p:grpSpPr>
      <p:sp>
        <p:nvSpPr>
          <p:cNvPr id="80" name="Google Shape;8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
        <p:nvSpPr>
          <p:cNvPr id="3" name="Title 4">
            <a:extLst>
              <a:ext uri="{FF2B5EF4-FFF2-40B4-BE49-F238E27FC236}">
                <a16:creationId xmlns:a16="http://schemas.microsoft.com/office/drawing/2014/main" id="{E8C80F09-76A3-8BFE-598A-C60887B08F14}"/>
              </a:ext>
            </a:extLst>
          </p:cNvPr>
          <p:cNvSpPr>
            <a:spLocks noGrp="1"/>
          </p:cNvSpPr>
          <p:nvPr>
            <p:ph type="title"/>
          </p:nvPr>
        </p:nvSpPr>
        <p:spPr>
          <a:xfrm>
            <a:off x="6100969" y="2104473"/>
            <a:ext cx="5019261" cy="1324527"/>
          </a:xfrm>
        </p:spPr>
        <p:txBody>
          <a:bodyPr/>
          <a:lstStyle>
            <a:lvl1pPr>
              <a:defRPr b="0" i="0">
                <a:latin typeface="Lato Light" panose="020F0302020204030203" pitchFamily="34" charset="77"/>
              </a:defRPr>
            </a:lvl1pPr>
          </a:lstStyle>
          <a:p>
            <a:endParaRPr lang="en-DE" dirty="0"/>
          </a:p>
        </p:txBody>
      </p:sp>
    </p:spTree>
    <p:extLst>
      <p:ext uri="{BB962C8B-B14F-4D97-AF65-F5344CB8AC3E}">
        <p14:creationId xmlns:p14="http://schemas.microsoft.com/office/powerpoint/2010/main" val="152405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 geography" preserve="1" userDrawn="1">
  <p:cSld name="Section - cities">
    <p:bg>
      <p:bgPr>
        <a:blipFill dpi="0" rotWithShape="1">
          <a:blip r:embed="rId2">
            <a:lum/>
          </a:blip>
          <a:srcRect/>
          <a:stretch>
            <a:fillRect/>
          </a:stretch>
        </a:blipFill>
        <a:effectLst/>
      </p:bgPr>
    </p:bg>
    <p:spTree>
      <p:nvGrpSpPr>
        <p:cNvPr id="1" name="Shape 79"/>
        <p:cNvGrpSpPr/>
        <p:nvPr/>
      </p:nvGrpSpPr>
      <p:grpSpPr>
        <a:xfrm>
          <a:off x="0" y="0"/>
          <a:ext cx="0" cy="0"/>
          <a:chOff x="0" y="0"/>
          <a:chExt cx="0" cy="0"/>
        </a:xfrm>
      </p:grpSpPr>
      <p:sp>
        <p:nvSpPr>
          <p:cNvPr id="80" name="Google Shape;8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
        <p:nvSpPr>
          <p:cNvPr id="3" name="Title 4">
            <a:extLst>
              <a:ext uri="{FF2B5EF4-FFF2-40B4-BE49-F238E27FC236}">
                <a16:creationId xmlns:a16="http://schemas.microsoft.com/office/drawing/2014/main" id="{4C0ABCF7-BAA6-DEDE-733A-3BC51BECDA77}"/>
              </a:ext>
            </a:extLst>
          </p:cNvPr>
          <p:cNvSpPr>
            <a:spLocks noGrp="1"/>
          </p:cNvSpPr>
          <p:nvPr>
            <p:ph type="title"/>
          </p:nvPr>
        </p:nvSpPr>
        <p:spPr>
          <a:xfrm>
            <a:off x="6100969" y="2104473"/>
            <a:ext cx="5019261" cy="1324527"/>
          </a:xfrm>
        </p:spPr>
        <p:txBody>
          <a:bodyPr/>
          <a:lstStyle>
            <a:lvl1pPr>
              <a:defRPr b="0" i="0">
                <a:latin typeface="Lato Light" panose="020F0302020204030203" pitchFamily="34" charset="77"/>
              </a:defRPr>
            </a:lvl1pPr>
          </a:lstStyle>
          <a:p>
            <a:endParaRPr lang="en-DE" dirty="0"/>
          </a:p>
        </p:txBody>
      </p:sp>
    </p:spTree>
    <p:extLst>
      <p:ext uri="{BB962C8B-B14F-4D97-AF65-F5344CB8AC3E}">
        <p14:creationId xmlns:p14="http://schemas.microsoft.com/office/powerpoint/2010/main" val="3195044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 content blocks" type="twoObj">
  <p:cSld name="TWO_OBJECTS">
    <p:spTree>
      <p:nvGrpSpPr>
        <p:cNvPr id="1" name="Shape 82"/>
        <p:cNvGrpSpPr/>
        <p:nvPr/>
      </p:nvGrpSpPr>
      <p:grpSpPr>
        <a:xfrm>
          <a:off x="0" y="0"/>
          <a:ext cx="0" cy="0"/>
          <a:chOff x="0" y="0"/>
          <a:chExt cx="0" cy="0"/>
        </a:xfrm>
      </p:grpSpPr>
      <p:sp>
        <p:nvSpPr>
          <p:cNvPr id="83" name="Google Shape;83;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b="0" i="0">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4" name="Google Shape;84;p2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1000"/>
              </a:spcBef>
              <a:spcAft>
                <a:spcPts val="0"/>
              </a:spcAft>
              <a:buClr>
                <a:schemeClr val="accent6"/>
              </a:buClr>
              <a:buSzPts val="2400"/>
              <a:buChar char="•"/>
              <a:defRPr sz="2400">
                <a:solidFill>
                  <a:schemeClr val="accent6"/>
                </a:solidFill>
                <a:latin typeface="Lato"/>
                <a:ea typeface="Lato"/>
                <a:cs typeface="Lato"/>
                <a:sym typeface="Lato"/>
              </a:defRPr>
            </a:lvl1pPr>
            <a:lvl2pPr marL="914400" lvl="1" indent="-355600" algn="l">
              <a:lnSpc>
                <a:spcPct val="120000"/>
              </a:lnSpc>
              <a:spcBef>
                <a:spcPts val="500"/>
              </a:spcBef>
              <a:spcAft>
                <a:spcPts val="0"/>
              </a:spcAft>
              <a:buClr>
                <a:schemeClr val="accent6"/>
              </a:buClr>
              <a:buSzPts val="2000"/>
              <a:buChar char="•"/>
              <a:defRPr sz="2000">
                <a:solidFill>
                  <a:schemeClr val="accent6"/>
                </a:solidFill>
                <a:latin typeface="Lato"/>
                <a:ea typeface="Lato"/>
                <a:cs typeface="Lato"/>
                <a:sym typeface="Lato"/>
              </a:defRPr>
            </a:lvl2pPr>
            <a:lvl3pPr marL="1371600" lvl="2" indent="-342900" algn="l">
              <a:lnSpc>
                <a:spcPct val="120000"/>
              </a:lnSpc>
              <a:spcBef>
                <a:spcPts val="500"/>
              </a:spcBef>
              <a:spcAft>
                <a:spcPts val="0"/>
              </a:spcAft>
              <a:buClr>
                <a:schemeClr val="accent6"/>
              </a:buClr>
              <a:buSzPts val="1800"/>
              <a:buChar char="•"/>
              <a:defRPr sz="1800">
                <a:solidFill>
                  <a:schemeClr val="accent6"/>
                </a:solidFill>
                <a:latin typeface="Lato"/>
                <a:ea typeface="Lato"/>
                <a:cs typeface="Lato"/>
                <a:sym typeface="Lato"/>
              </a:defRPr>
            </a:lvl3pPr>
            <a:lvl4pPr marL="1828800" lvl="3"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4pPr>
            <a:lvl5pPr marL="2286000" lvl="4"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2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1000"/>
              </a:spcBef>
              <a:spcAft>
                <a:spcPts val="0"/>
              </a:spcAft>
              <a:buClr>
                <a:schemeClr val="accent6"/>
              </a:buClr>
              <a:buSzPts val="2400"/>
              <a:buChar char="•"/>
              <a:defRPr sz="2400">
                <a:solidFill>
                  <a:schemeClr val="accent6"/>
                </a:solidFill>
                <a:latin typeface="Lato"/>
                <a:ea typeface="Lato"/>
                <a:cs typeface="Lato"/>
                <a:sym typeface="Lato"/>
              </a:defRPr>
            </a:lvl1pPr>
            <a:lvl2pPr marL="914400" lvl="1" indent="-355600" algn="l">
              <a:lnSpc>
                <a:spcPct val="120000"/>
              </a:lnSpc>
              <a:spcBef>
                <a:spcPts val="500"/>
              </a:spcBef>
              <a:spcAft>
                <a:spcPts val="0"/>
              </a:spcAft>
              <a:buClr>
                <a:schemeClr val="accent6"/>
              </a:buClr>
              <a:buSzPts val="2000"/>
              <a:buChar char="•"/>
              <a:defRPr sz="2000">
                <a:solidFill>
                  <a:schemeClr val="accent6"/>
                </a:solidFill>
                <a:latin typeface="Lato"/>
                <a:ea typeface="Lato"/>
                <a:cs typeface="Lato"/>
                <a:sym typeface="Lato"/>
              </a:defRPr>
            </a:lvl2pPr>
            <a:lvl3pPr marL="1371600" lvl="2" indent="-342900" algn="l">
              <a:lnSpc>
                <a:spcPct val="120000"/>
              </a:lnSpc>
              <a:spcBef>
                <a:spcPts val="500"/>
              </a:spcBef>
              <a:spcAft>
                <a:spcPts val="0"/>
              </a:spcAft>
              <a:buClr>
                <a:schemeClr val="accent6"/>
              </a:buClr>
              <a:buSzPts val="1800"/>
              <a:buChar char="•"/>
              <a:defRPr sz="1800">
                <a:solidFill>
                  <a:schemeClr val="accent6"/>
                </a:solidFill>
                <a:latin typeface="Lato"/>
                <a:ea typeface="Lato"/>
                <a:cs typeface="Lato"/>
                <a:sym typeface="Lato"/>
              </a:defRPr>
            </a:lvl3pPr>
            <a:lvl4pPr marL="1828800" lvl="3"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4pPr>
            <a:lvl5pPr marL="2286000" lvl="4"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Graph/picture">
  <p:cSld name="Graph/picture">
    <p:spTree>
      <p:nvGrpSpPr>
        <p:cNvPr id="1" name="Shape 87"/>
        <p:cNvGrpSpPr/>
        <p:nvPr/>
      </p:nvGrpSpPr>
      <p:grpSpPr>
        <a:xfrm>
          <a:off x="0" y="0"/>
          <a:ext cx="0" cy="0"/>
          <a:chOff x="0" y="0"/>
          <a:chExt cx="0" cy="0"/>
        </a:xfrm>
      </p:grpSpPr>
      <p:sp>
        <p:nvSpPr>
          <p:cNvPr id="88" name="Google Shape;88;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b="0" i="0">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9" name="Google Shape;89;p22"/>
          <p:cNvSpPr>
            <a:spLocks noGrp="1"/>
          </p:cNvSpPr>
          <p:nvPr>
            <p:ph type="pic" idx="2"/>
          </p:nvPr>
        </p:nvSpPr>
        <p:spPr>
          <a:xfrm>
            <a:off x="1479550" y="1870869"/>
            <a:ext cx="9232900" cy="4305300"/>
          </a:xfrm>
          <a:prstGeom prst="rect">
            <a:avLst/>
          </a:prstGeom>
          <a:noFill/>
          <a:ln>
            <a:noFill/>
          </a:ln>
        </p:spPr>
      </p:sp>
      <p:sp>
        <p:nvSpPr>
          <p:cNvPr id="90" name="Google Shape;9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mall graph with notes">
  <p:cSld name="Small graph with notes">
    <p:spTree>
      <p:nvGrpSpPr>
        <p:cNvPr id="1" name="Shape 91"/>
        <p:cNvGrpSpPr/>
        <p:nvPr/>
      </p:nvGrpSpPr>
      <p:grpSpPr>
        <a:xfrm>
          <a:off x="0" y="0"/>
          <a:ext cx="0" cy="0"/>
          <a:chOff x="0" y="0"/>
          <a:chExt cx="0" cy="0"/>
        </a:xfrm>
      </p:grpSpPr>
      <p:sp>
        <p:nvSpPr>
          <p:cNvPr id="92" name="Google Shape;92;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b="0" i="0">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3" name="Google Shape;93;p23"/>
          <p:cNvSpPr txBox="1">
            <a:spLocks noGrp="1"/>
          </p:cNvSpPr>
          <p:nvPr>
            <p:ph type="body" idx="1"/>
          </p:nvPr>
        </p:nvSpPr>
        <p:spPr>
          <a:xfrm>
            <a:off x="839788" y="1943100"/>
            <a:ext cx="6172200" cy="3917950"/>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1000"/>
              </a:spcBef>
              <a:spcAft>
                <a:spcPts val="0"/>
              </a:spcAft>
              <a:buClr>
                <a:schemeClr val="accent6"/>
              </a:buClr>
              <a:buSzPts val="2400"/>
              <a:buChar char="•"/>
              <a:defRPr sz="2400">
                <a:solidFill>
                  <a:schemeClr val="accent6"/>
                </a:solidFill>
                <a:latin typeface="Lato"/>
                <a:ea typeface="Lato"/>
                <a:cs typeface="Lato"/>
                <a:sym typeface="Lato"/>
              </a:defRPr>
            </a:lvl1pPr>
            <a:lvl2pPr marL="914400" lvl="1" indent="-355600" algn="l">
              <a:lnSpc>
                <a:spcPct val="120000"/>
              </a:lnSpc>
              <a:spcBef>
                <a:spcPts val="500"/>
              </a:spcBef>
              <a:spcAft>
                <a:spcPts val="0"/>
              </a:spcAft>
              <a:buClr>
                <a:schemeClr val="accent6"/>
              </a:buClr>
              <a:buSzPts val="2000"/>
              <a:buChar char="•"/>
              <a:defRPr sz="2000">
                <a:solidFill>
                  <a:schemeClr val="accent6"/>
                </a:solidFill>
                <a:latin typeface="Lato"/>
                <a:ea typeface="Lato"/>
                <a:cs typeface="Lato"/>
                <a:sym typeface="Lato"/>
              </a:defRPr>
            </a:lvl2pPr>
            <a:lvl3pPr marL="1371600" lvl="2" indent="-342900" algn="l">
              <a:lnSpc>
                <a:spcPct val="120000"/>
              </a:lnSpc>
              <a:spcBef>
                <a:spcPts val="500"/>
              </a:spcBef>
              <a:spcAft>
                <a:spcPts val="0"/>
              </a:spcAft>
              <a:buClr>
                <a:schemeClr val="accent6"/>
              </a:buClr>
              <a:buSzPts val="1800"/>
              <a:buChar char="•"/>
              <a:defRPr sz="1800">
                <a:solidFill>
                  <a:schemeClr val="accent6"/>
                </a:solidFill>
                <a:latin typeface="Lato"/>
                <a:ea typeface="Lato"/>
                <a:cs typeface="Lato"/>
                <a:sym typeface="Lato"/>
              </a:defRPr>
            </a:lvl3pPr>
            <a:lvl4pPr marL="1828800" lvl="3"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4pPr>
            <a:lvl5pPr marL="2286000" lvl="4"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4" name="Google Shape;94;p23"/>
          <p:cNvSpPr>
            <a:spLocks noGrp="1"/>
          </p:cNvSpPr>
          <p:nvPr>
            <p:ph type="pic" idx="2"/>
          </p:nvPr>
        </p:nvSpPr>
        <p:spPr>
          <a:xfrm>
            <a:off x="7277100" y="1943100"/>
            <a:ext cx="4078288" cy="3917950"/>
          </a:xfrm>
          <a:prstGeom prst="rect">
            <a:avLst/>
          </a:prstGeom>
          <a:noFill/>
          <a:ln>
            <a:noFill/>
          </a:ln>
        </p:spPr>
      </p:sp>
      <p:sp>
        <p:nvSpPr>
          <p:cNvPr id="95" name="Google Shape;9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Small graph with notes">
  <p:cSld name="1_Small graph with notes">
    <p:spTree>
      <p:nvGrpSpPr>
        <p:cNvPr id="1" name="Shape 96"/>
        <p:cNvGrpSpPr/>
        <p:nvPr/>
      </p:nvGrpSpPr>
      <p:grpSpPr>
        <a:xfrm>
          <a:off x="0" y="0"/>
          <a:ext cx="0" cy="0"/>
          <a:chOff x="0" y="0"/>
          <a:chExt cx="0" cy="0"/>
        </a:xfrm>
      </p:grpSpPr>
      <p:sp>
        <p:nvSpPr>
          <p:cNvPr id="97" name="Google Shape;97;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b="0" i="0">
                <a:latin typeface="Lato Light" panose="020F0302020204030203" pitchFamily="34"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8" name="Google Shape;98;p24"/>
          <p:cNvSpPr txBox="1">
            <a:spLocks noGrp="1"/>
          </p:cNvSpPr>
          <p:nvPr>
            <p:ph type="body" idx="1"/>
          </p:nvPr>
        </p:nvSpPr>
        <p:spPr>
          <a:xfrm>
            <a:off x="838200" y="3162300"/>
            <a:ext cx="6438900" cy="3079750"/>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1000"/>
              </a:spcBef>
              <a:spcAft>
                <a:spcPts val="0"/>
              </a:spcAft>
              <a:buClr>
                <a:schemeClr val="accent6"/>
              </a:buClr>
              <a:buSzPts val="2400"/>
              <a:buChar char="•"/>
              <a:defRPr sz="2400">
                <a:solidFill>
                  <a:schemeClr val="accent6"/>
                </a:solidFill>
                <a:latin typeface="Lato"/>
                <a:ea typeface="Lato"/>
                <a:cs typeface="Lato"/>
                <a:sym typeface="Lato"/>
              </a:defRPr>
            </a:lvl1pPr>
            <a:lvl2pPr marL="914400" lvl="1" indent="-355600" algn="l">
              <a:lnSpc>
                <a:spcPct val="120000"/>
              </a:lnSpc>
              <a:spcBef>
                <a:spcPts val="500"/>
              </a:spcBef>
              <a:spcAft>
                <a:spcPts val="0"/>
              </a:spcAft>
              <a:buClr>
                <a:schemeClr val="accent6"/>
              </a:buClr>
              <a:buSzPts val="2000"/>
              <a:buChar char="•"/>
              <a:defRPr sz="2000">
                <a:solidFill>
                  <a:schemeClr val="accent6"/>
                </a:solidFill>
                <a:latin typeface="Lato"/>
                <a:ea typeface="Lato"/>
                <a:cs typeface="Lato"/>
                <a:sym typeface="Lato"/>
              </a:defRPr>
            </a:lvl2pPr>
            <a:lvl3pPr marL="1371600" lvl="2" indent="-342900" algn="l">
              <a:lnSpc>
                <a:spcPct val="120000"/>
              </a:lnSpc>
              <a:spcBef>
                <a:spcPts val="500"/>
              </a:spcBef>
              <a:spcAft>
                <a:spcPts val="0"/>
              </a:spcAft>
              <a:buClr>
                <a:schemeClr val="accent6"/>
              </a:buClr>
              <a:buSzPts val="1800"/>
              <a:buChar char="•"/>
              <a:defRPr sz="1800">
                <a:solidFill>
                  <a:schemeClr val="accent6"/>
                </a:solidFill>
                <a:latin typeface="Lato"/>
                <a:ea typeface="Lato"/>
                <a:cs typeface="Lato"/>
                <a:sym typeface="Lato"/>
              </a:defRPr>
            </a:lvl3pPr>
            <a:lvl4pPr marL="1828800" lvl="3"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4pPr>
            <a:lvl5pPr marL="2286000" lvl="4" indent="-330200" algn="l">
              <a:lnSpc>
                <a:spcPct val="120000"/>
              </a:lnSpc>
              <a:spcBef>
                <a:spcPts val="500"/>
              </a:spcBef>
              <a:spcAft>
                <a:spcPts val="0"/>
              </a:spcAft>
              <a:buClr>
                <a:schemeClr val="accent6"/>
              </a:buClr>
              <a:buSzPts val="1600"/>
              <a:buChar char="•"/>
              <a:defRPr sz="1600">
                <a:solidFill>
                  <a:schemeClr val="accent6"/>
                </a:solidFill>
                <a:latin typeface="Lato"/>
                <a:ea typeface="Lato"/>
                <a:cs typeface="Lato"/>
                <a:sym typeface="Lato"/>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9" name="Google Shape;99;p24"/>
          <p:cNvSpPr>
            <a:spLocks noGrp="1"/>
          </p:cNvSpPr>
          <p:nvPr>
            <p:ph type="pic" idx="2"/>
          </p:nvPr>
        </p:nvSpPr>
        <p:spPr>
          <a:xfrm>
            <a:off x="7680324" y="3162300"/>
            <a:ext cx="3671888" cy="3079750"/>
          </a:xfrm>
          <a:prstGeom prst="rect">
            <a:avLst/>
          </a:prstGeom>
          <a:noFill/>
          <a:ln>
            <a:noFill/>
          </a:ln>
        </p:spPr>
      </p:sp>
      <p:sp>
        <p:nvSpPr>
          <p:cNvPr id="100" name="Google Shape;100;p24"/>
          <p:cNvSpPr txBox="1">
            <a:spLocks noGrp="1"/>
          </p:cNvSpPr>
          <p:nvPr>
            <p:ph type="body" idx="3"/>
          </p:nvPr>
        </p:nvSpPr>
        <p:spPr>
          <a:xfrm>
            <a:off x="838993" y="1866900"/>
            <a:ext cx="10514013" cy="113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6"/>
              </a:buClr>
              <a:buSzPts val="2400"/>
              <a:buNone/>
              <a:defRPr sz="2400">
                <a:solidFill>
                  <a:schemeClr val="accent6"/>
                </a:solidFill>
                <a:latin typeface="Lato"/>
                <a:ea typeface="Lato"/>
                <a:cs typeface="Lato"/>
                <a:sym typeface="Lato"/>
              </a:defRPr>
            </a:lvl1pPr>
            <a:lvl2pPr marL="914400" lvl="1" indent="-406400" algn="l">
              <a:lnSpc>
                <a:spcPct val="90000"/>
              </a:lnSpc>
              <a:spcBef>
                <a:spcPts val="500"/>
              </a:spcBef>
              <a:spcAft>
                <a:spcPts val="0"/>
              </a:spcAft>
              <a:buClr>
                <a:srgbClr val="7F7F7F"/>
              </a:buClr>
              <a:buSzPts val="2800"/>
              <a:buChar char="•"/>
              <a:defRPr sz="2800">
                <a:solidFill>
                  <a:srgbClr val="7F7F7F"/>
                </a:solidFill>
                <a:latin typeface="Open Sans"/>
                <a:ea typeface="Open Sans"/>
                <a:cs typeface="Open Sans"/>
                <a:sym typeface="Open Sans"/>
              </a:defRPr>
            </a:lvl2pPr>
            <a:lvl3pPr marL="1371600" lvl="2" indent="-381000" algn="l">
              <a:lnSpc>
                <a:spcPct val="90000"/>
              </a:lnSpc>
              <a:spcBef>
                <a:spcPts val="500"/>
              </a:spcBef>
              <a:spcAft>
                <a:spcPts val="0"/>
              </a:spcAft>
              <a:buClr>
                <a:srgbClr val="7F7F7F"/>
              </a:buClr>
              <a:buSzPts val="2400"/>
              <a:buChar char="•"/>
              <a:defRPr sz="2400">
                <a:solidFill>
                  <a:srgbClr val="7F7F7F"/>
                </a:solidFill>
                <a:latin typeface="Open Sans"/>
                <a:ea typeface="Open Sans"/>
                <a:cs typeface="Open Sans"/>
                <a:sym typeface="Open Sans"/>
              </a:defRPr>
            </a:lvl3pPr>
            <a:lvl4pPr marL="1828800" lvl="3" indent="-355600" algn="l">
              <a:lnSpc>
                <a:spcPct val="90000"/>
              </a:lnSpc>
              <a:spcBef>
                <a:spcPts val="500"/>
              </a:spcBef>
              <a:spcAft>
                <a:spcPts val="0"/>
              </a:spcAft>
              <a:buClr>
                <a:srgbClr val="7F7F7F"/>
              </a:buClr>
              <a:buSzPts val="2000"/>
              <a:buChar char="•"/>
              <a:defRPr sz="2000">
                <a:solidFill>
                  <a:srgbClr val="7F7F7F"/>
                </a:solidFill>
                <a:latin typeface="Open Sans"/>
                <a:ea typeface="Open Sans"/>
                <a:cs typeface="Open Sans"/>
                <a:sym typeface="Open Sans"/>
              </a:defRPr>
            </a:lvl4pPr>
            <a:lvl5pPr marL="2286000" lvl="4" indent="-355600" algn="l">
              <a:lnSpc>
                <a:spcPct val="90000"/>
              </a:lnSpc>
              <a:spcBef>
                <a:spcPts val="500"/>
              </a:spcBef>
              <a:spcAft>
                <a:spcPts val="0"/>
              </a:spcAft>
              <a:buClr>
                <a:srgbClr val="7F7F7F"/>
              </a:buClr>
              <a:buSzPts val="2000"/>
              <a:buChar char="•"/>
              <a:defRPr sz="2000">
                <a:solidFill>
                  <a:srgbClr val="7F7F7F"/>
                </a:solidFill>
                <a:latin typeface="Open Sans"/>
                <a:ea typeface="Open Sans"/>
                <a:cs typeface="Open Sans"/>
                <a:sym typeface="Open San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1" u="none" strike="noStrike" cap="none">
                <a:solidFill>
                  <a:schemeClr val="accent3"/>
                </a:solidFill>
                <a:latin typeface="Lato Hairline"/>
                <a:ea typeface="Lato Hairline"/>
                <a:cs typeface="Lato Hairline"/>
                <a:sym typeface="Lato Hairline"/>
              </a:defRPr>
            </a:lvl1pPr>
            <a:lvl2pPr marL="0" lvl="1" indent="0" algn="r">
              <a:spcBef>
                <a:spcPts val="0"/>
              </a:spcBef>
              <a:buNone/>
              <a:defRPr sz="1200" b="0" i="1" u="none" strike="noStrike" cap="none">
                <a:solidFill>
                  <a:schemeClr val="accent3"/>
                </a:solidFill>
                <a:latin typeface="Lato Hairline"/>
                <a:ea typeface="Lato Hairline"/>
                <a:cs typeface="Lato Hairline"/>
                <a:sym typeface="Lato Hairline"/>
              </a:defRPr>
            </a:lvl2pPr>
            <a:lvl3pPr marL="0" lvl="2" indent="0" algn="r">
              <a:spcBef>
                <a:spcPts val="0"/>
              </a:spcBef>
              <a:buNone/>
              <a:defRPr sz="1200" b="0" i="1" u="none" strike="noStrike" cap="none">
                <a:solidFill>
                  <a:schemeClr val="accent3"/>
                </a:solidFill>
                <a:latin typeface="Lato Hairline"/>
                <a:ea typeface="Lato Hairline"/>
                <a:cs typeface="Lato Hairline"/>
                <a:sym typeface="Lato Hairline"/>
              </a:defRPr>
            </a:lvl3pPr>
            <a:lvl4pPr marL="0" lvl="3" indent="0" algn="r">
              <a:spcBef>
                <a:spcPts val="0"/>
              </a:spcBef>
              <a:buNone/>
              <a:defRPr sz="1200" b="0" i="1" u="none" strike="noStrike" cap="none">
                <a:solidFill>
                  <a:schemeClr val="accent3"/>
                </a:solidFill>
                <a:latin typeface="Lato Hairline"/>
                <a:ea typeface="Lato Hairline"/>
                <a:cs typeface="Lato Hairline"/>
                <a:sym typeface="Lato Hairline"/>
              </a:defRPr>
            </a:lvl4pPr>
            <a:lvl5pPr marL="0" lvl="4" indent="0" algn="r">
              <a:spcBef>
                <a:spcPts val="0"/>
              </a:spcBef>
              <a:buNone/>
              <a:defRPr sz="1200" b="0" i="1" u="none" strike="noStrike" cap="none">
                <a:solidFill>
                  <a:schemeClr val="accent3"/>
                </a:solidFill>
                <a:latin typeface="Lato Hairline"/>
                <a:ea typeface="Lato Hairline"/>
                <a:cs typeface="Lato Hairline"/>
                <a:sym typeface="Lato Hairline"/>
              </a:defRPr>
            </a:lvl5pPr>
            <a:lvl6pPr marL="0" lvl="5" indent="0" algn="r">
              <a:spcBef>
                <a:spcPts val="0"/>
              </a:spcBef>
              <a:buNone/>
              <a:defRPr sz="1200" b="0" i="1" u="none" strike="noStrike" cap="none">
                <a:solidFill>
                  <a:schemeClr val="accent3"/>
                </a:solidFill>
                <a:latin typeface="Lato Hairline"/>
                <a:ea typeface="Lato Hairline"/>
                <a:cs typeface="Lato Hairline"/>
                <a:sym typeface="Lato Hairline"/>
              </a:defRPr>
            </a:lvl6pPr>
            <a:lvl7pPr marL="0" lvl="6" indent="0" algn="r">
              <a:spcBef>
                <a:spcPts val="0"/>
              </a:spcBef>
              <a:buNone/>
              <a:defRPr sz="1200" b="0" i="1" u="none" strike="noStrike" cap="none">
                <a:solidFill>
                  <a:schemeClr val="accent3"/>
                </a:solidFill>
                <a:latin typeface="Lato Hairline"/>
                <a:ea typeface="Lato Hairline"/>
                <a:cs typeface="Lato Hairline"/>
                <a:sym typeface="Lato Hairline"/>
              </a:defRPr>
            </a:lvl7pPr>
            <a:lvl8pPr marL="0" lvl="7" indent="0" algn="r">
              <a:spcBef>
                <a:spcPts val="0"/>
              </a:spcBef>
              <a:buNone/>
              <a:defRPr sz="1200" b="0" i="1" u="none" strike="noStrike" cap="none">
                <a:solidFill>
                  <a:schemeClr val="accent3"/>
                </a:solidFill>
                <a:latin typeface="Lato Hairline"/>
                <a:ea typeface="Lato Hairline"/>
                <a:cs typeface="Lato Hairline"/>
                <a:sym typeface="Lato Hairline"/>
              </a:defRPr>
            </a:lvl8pPr>
            <a:lvl9pPr marL="0" lvl="8" indent="0" algn="r">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Title Slide">
  <p:cSld name="Title Slide3">
    <p:spTree>
      <p:nvGrpSpPr>
        <p:cNvPr id="1" name="Shape 27"/>
        <p:cNvGrpSpPr/>
        <p:nvPr/>
      </p:nvGrpSpPr>
      <p:grpSpPr>
        <a:xfrm>
          <a:off x="0" y="0"/>
          <a:ext cx="0" cy="0"/>
          <a:chOff x="0" y="0"/>
          <a:chExt cx="0" cy="0"/>
        </a:xfrm>
      </p:grpSpPr>
      <p:pic>
        <p:nvPicPr>
          <p:cNvPr id="28" name="Google Shape;28;p11"/>
          <p:cNvPicPr preferRelativeResize="0"/>
          <p:nvPr/>
        </p:nvPicPr>
        <p:blipFill rotWithShape="1">
          <a:blip r:embed="rId2">
            <a:alphaModFix/>
          </a:blip>
          <a:srcRect/>
          <a:stretch/>
        </p:blipFill>
        <p:spPr>
          <a:xfrm>
            <a:off x="0" y="0"/>
            <a:ext cx="12348210" cy="6945868"/>
          </a:xfrm>
          <a:prstGeom prst="rect">
            <a:avLst/>
          </a:prstGeom>
          <a:noFill/>
          <a:ln>
            <a:noFill/>
          </a:ln>
        </p:spPr>
      </p:pic>
      <p:sp>
        <p:nvSpPr>
          <p:cNvPr id="29" name="Google Shape;29;p11"/>
          <p:cNvSpPr/>
          <p:nvPr/>
        </p:nvSpPr>
        <p:spPr>
          <a:xfrm>
            <a:off x="0" y="0"/>
            <a:ext cx="12348210" cy="6945868"/>
          </a:xfrm>
          <a:prstGeom prst="rect">
            <a:avLst/>
          </a:prstGeom>
          <a:solidFill>
            <a:schemeClr val="dk1">
              <a:alpha val="41289"/>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Lato Light" panose="020F0302020204030203" pitchFamily="34" charset="77"/>
              <a:ea typeface="Calibri"/>
              <a:cs typeface="Calibri"/>
              <a:sym typeface="Calibri"/>
            </a:endParaRPr>
          </a:p>
        </p:txBody>
      </p:sp>
      <p:sp>
        <p:nvSpPr>
          <p:cNvPr id="30" name="Google Shape;30;p11"/>
          <p:cNvSpPr txBox="1"/>
          <p:nvPr/>
        </p:nvSpPr>
        <p:spPr>
          <a:xfrm>
            <a:off x="3892548" y="5255038"/>
            <a:ext cx="440690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b="0" i="0" u="none" strike="noStrike" cap="none" dirty="0" err="1">
                <a:solidFill>
                  <a:schemeClr val="lt1"/>
                </a:solidFill>
                <a:latin typeface="Lato Light" panose="020F0302020204030203" pitchFamily="34" charset="77"/>
                <a:ea typeface="Lato Hairline"/>
                <a:cs typeface="Lato Hairline"/>
                <a:sym typeface="Lato Hairline"/>
              </a:rPr>
              <a:t>www.climateanalytics.org</a:t>
            </a:r>
            <a:endParaRPr sz="1400" b="0" i="0" u="none" strike="noStrike" cap="none" dirty="0">
              <a:solidFill>
                <a:schemeClr val="lt1"/>
              </a:solidFill>
              <a:latin typeface="Lato Light" panose="020F0302020204030203" pitchFamily="34" charset="77"/>
              <a:ea typeface="Lato Hairline"/>
              <a:cs typeface="Lato Hairline"/>
              <a:sym typeface="Lato Hairline"/>
            </a:endParaRPr>
          </a:p>
        </p:txBody>
      </p:sp>
      <p:pic>
        <p:nvPicPr>
          <p:cNvPr id="31" name="Google Shape;31;p1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913134" y="4444976"/>
            <a:ext cx="2365729" cy="60288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Google Shape;1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2"/>
              </a:buClr>
              <a:buSzPts val="4000"/>
              <a:buFont typeface="Lato Hairline"/>
              <a:buNone/>
              <a:defRPr sz="4000" b="0" i="0" u="none" strike="noStrike" cap="none">
                <a:solidFill>
                  <a:schemeClr val="dk2"/>
                </a:solidFill>
                <a:latin typeface="Lato Hairline"/>
                <a:ea typeface="Lato Hairline"/>
                <a:cs typeface="Lato Hairline"/>
                <a:sym typeface="Lato Hairlin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90000"/>
              </a:lnSpc>
              <a:spcBef>
                <a:spcPts val="1000"/>
              </a:spcBef>
              <a:spcAft>
                <a:spcPts val="0"/>
              </a:spcAft>
              <a:buClr>
                <a:schemeClr val="accent6"/>
              </a:buClr>
              <a:buSzPts val="2000"/>
              <a:buFont typeface="Arial"/>
              <a:buChar char="•"/>
              <a:defRPr sz="2000" b="0" i="0" u="none" strike="noStrike" cap="none">
                <a:solidFill>
                  <a:schemeClr val="accent6"/>
                </a:solidFill>
                <a:latin typeface="Lato Hairline"/>
                <a:ea typeface="Lato Hairline"/>
                <a:cs typeface="Lato Hairline"/>
                <a:sym typeface="Lato Hairline"/>
              </a:defRPr>
            </a:lvl1pPr>
            <a:lvl2pPr marL="914400" marR="0" lvl="1" indent="-342900" algn="l" rtl="0">
              <a:lnSpc>
                <a:spcPct val="90000"/>
              </a:lnSpc>
              <a:spcBef>
                <a:spcPts val="500"/>
              </a:spcBef>
              <a:spcAft>
                <a:spcPts val="0"/>
              </a:spcAft>
              <a:buClr>
                <a:schemeClr val="accent6"/>
              </a:buClr>
              <a:buSzPts val="1800"/>
              <a:buFont typeface="Arial"/>
              <a:buChar char="•"/>
              <a:defRPr sz="1800" b="0" i="0" u="none" strike="noStrike" cap="none">
                <a:solidFill>
                  <a:schemeClr val="accent6"/>
                </a:solidFill>
                <a:latin typeface="Lato Hairline"/>
                <a:ea typeface="Lato Hairline"/>
                <a:cs typeface="Lato Hairline"/>
                <a:sym typeface="Lato Hairline"/>
              </a:defRPr>
            </a:lvl2pPr>
            <a:lvl3pPr marL="1371600" marR="0" lvl="2" indent="-330200" algn="l" rtl="0">
              <a:lnSpc>
                <a:spcPct val="90000"/>
              </a:lnSpc>
              <a:spcBef>
                <a:spcPts val="500"/>
              </a:spcBef>
              <a:spcAft>
                <a:spcPts val="0"/>
              </a:spcAft>
              <a:buClr>
                <a:schemeClr val="accent6"/>
              </a:buClr>
              <a:buSzPts val="1600"/>
              <a:buFont typeface="Arial"/>
              <a:buChar char="•"/>
              <a:defRPr sz="1600" b="0" i="0" u="none" strike="noStrike" cap="none">
                <a:solidFill>
                  <a:schemeClr val="accent6"/>
                </a:solidFill>
                <a:latin typeface="Lato Hairline"/>
                <a:ea typeface="Lato Hairline"/>
                <a:cs typeface="Lato Hairline"/>
                <a:sym typeface="Lato Hairline"/>
              </a:defRPr>
            </a:lvl3pPr>
            <a:lvl4pPr marL="1828800" marR="0" lvl="3" indent="-317500" algn="l" rtl="0">
              <a:lnSpc>
                <a:spcPct val="90000"/>
              </a:lnSpc>
              <a:spcBef>
                <a:spcPts val="500"/>
              </a:spcBef>
              <a:spcAft>
                <a:spcPts val="0"/>
              </a:spcAft>
              <a:buClr>
                <a:schemeClr val="accent6"/>
              </a:buClr>
              <a:buSzPts val="1400"/>
              <a:buFont typeface="Arial"/>
              <a:buChar char="•"/>
              <a:defRPr sz="1400" b="0" i="0" u="none" strike="noStrike" cap="none">
                <a:solidFill>
                  <a:schemeClr val="accent6"/>
                </a:solidFill>
                <a:latin typeface="Lato Hairline"/>
                <a:ea typeface="Lato Hairline"/>
                <a:cs typeface="Lato Hairline"/>
                <a:sym typeface="Lato Hairline"/>
              </a:defRPr>
            </a:lvl4pPr>
            <a:lvl5pPr marL="2286000" marR="0" lvl="4" indent="-317500" algn="l" rtl="0">
              <a:lnSpc>
                <a:spcPct val="90000"/>
              </a:lnSpc>
              <a:spcBef>
                <a:spcPts val="500"/>
              </a:spcBef>
              <a:spcAft>
                <a:spcPts val="0"/>
              </a:spcAft>
              <a:buClr>
                <a:schemeClr val="accent6"/>
              </a:buClr>
              <a:buSzPts val="1400"/>
              <a:buFont typeface="Arial"/>
              <a:buChar char="•"/>
              <a:defRPr sz="1400" b="0" i="0" u="none" strike="noStrike" cap="none">
                <a:solidFill>
                  <a:schemeClr val="accent6"/>
                </a:solidFill>
                <a:latin typeface="Lato Hairline"/>
                <a:ea typeface="Lato Hairline"/>
                <a:cs typeface="Lato Hairline"/>
                <a:sym typeface="Lato Hairline"/>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1" u="none" strike="noStrike" cap="none">
                <a:solidFill>
                  <a:schemeClr val="accent3"/>
                </a:solidFill>
                <a:latin typeface="Lato Hairline"/>
                <a:ea typeface="Lato Hairline"/>
                <a:cs typeface="Lato Hairline"/>
                <a:sym typeface="Lato Hairline"/>
              </a:defRPr>
            </a:lvl1pPr>
            <a:lvl2pPr marL="0" marR="0" lvl="1" indent="0" algn="r" rtl="0">
              <a:spcBef>
                <a:spcPts val="0"/>
              </a:spcBef>
              <a:buNone/>
              <a:defRPr sz="1200" b="0" i="1" u="none" strike="noStrike" cap="none">
                <a:solidFill>
                  <a:schemeClr val="accent3"/>
                </a:solidFill>
                <a:latin typeface="Lato Hairline"/>
                <a:ea typeface="Lato Hairline"/>
                <a:cs typeface="Lato Hairline"/>
                <a:sym typeface="Lato Hairline"/>
              </a:defRPr>
            </a:lvl2pPr>
            <a:lvl3pPr marL="0" marR="0" lvl="2" indent="0" algn="r" rtl="0">
              <a:spcBef>
                <a:spcPts val="0"/>
              </a:spcBef>
              <a:buNone/>
              <a:defRPr sz="1200" b="0" i="1" u="none" strike="noStrike" cap="none">
                <a:solidFill>
                  <a:schemeClr val="accent3"/>
                </a:solidFill>
                <a:latin typeface="Lato Hairline"/>
                <a:ea typeface="Lato Hairline"/>
                <a:cs typeface="Lato Hairline"/>
                <a:sym typeface="Lato Hairline"/>
              </a:defRPr>
            </a:lvl3pPr>
            <a:lvl4pPr marL="0" marR="0" lvl="3" indent="0" algn="r" rtl="0">
              <a:spcBef>
                <a:spcPts val="0"/>
              </a:spcBef>
              <a:buNone/>
              <a:defRPr sz="1200" b="0" i="1" u="none" strike="noStrike" cap="none">
                <a:solidFill>
                  <a:schemeClr val="accent3"/>
                </a:solidFill>
                <a:latin typeface="Lato Hairline"/>
                <a:ea typeface="Lato Hairline"/>
                <a:cs typeface="Lato Hairline"/>
                <a:sym typeface="Lato Hairline"/>
              </a:defRPr>
            </a:lvl4pPr>
            <a:lvl5pPr marL="0" marR="0" lvl="4" indent="0" algn="r" rtl="0">
              <a:spcBef>
                <a:spcPts val="0"/>
              </a:spcBef>
              <a:buNone/>
              <a:defRPr sz="1200" b="0" i="1" u="none" strike="noStrike" cap="none">
                <a:solidFill>
                  <a:schemeClr val="accent3"/>
                </a:solidFill>
                <a:latin typeface="Lato Hairline"/>
                <a:ea typeface="Lato Hairline"/>
                <a:cs typeface="Lato Hairline"/>
                <a:sym typeface="Lato Hairline"/>
              </a:defRPr>
            </a:lvl5pPr>
            <a:lvl6pPr marL="0" marR="0" lvl="5" indent="0" algn="r" rtl="0">
              <a:spcBef>
                <a:spcPts val="0"/>
              </a:spcBef>
              <a:buNone/>
              <a:defRPr sz="1200" b="0" i="1" u="none" strike="noStrike" cap="none">
                <a:solidFill>
                  <a:schemeClr val="accent3"/>
                </a:solidFill>
                <a:latin typeface="Lato Hairline"/>
                <a:ea typeface="Lato Hairline"/>
                <a:cs typeface="Lato Hairline"/>
                <a:sym typeface="Lato Hairline"/>
              </a:defRPr>
            </a:lvl6pPr>
            <a:lvl7pPr marL="0" marR="0" lvl="6" indent="0" algn="r" rtl="0">
              <a:spcBef>
                <a:spcPts val="0"/>
              </a:spcBef>
              <a:buNone/>
              <a:defRPr sz="1200" b="0" i="1" u="none" strike="noStrike" cap="none">
                <a:solidFill>
                  <a:schemeClr val="accent3"/>
                </a:solidFill>
                <a:latin typeface="Lato Hairline"/>
                <a:ea typeface="Lato Hairline"/>
                <a:cs typeface="Lato Hairline"/>
                <a:sym typeface="Lato Hairline"/>
              </a:defRPr>
            </a:lvl7pPr>
            <a:lvl8pPr marL="0" marR="0" lvl="7" indent="0" algn="r" rtl="0">
              <a:spcBef>
                <a:spcPts val="0"/>
              </a:spcBef>
              <a:buNone/>
              <a:defRPr sz="1200" b="0" i="1" u="none" strike="noStrike" cap="none">
                <a:solidFill>
                  <a:schemeClr val="accent3"/>
                </a:solidFill>
                <a:latin typeface="Lato Hairline"/>
                <a:ea typeface="Lato Hairline"/>
                <a:cs typeface="Lato Hairline"/>
                <a:sym typeface="Lato Hairline"/>
              </a:defRPr>
            </a:lvl8pPr>
            <a:lvl9pPr marL="0" marR="0" lvl="8" indent="0" algn="r" rtl="0">
              <a:spcBef>
                <a:spcPts val="0"/>
              </a:spcBef>
              <a:buNone/>
              <a:defRPr sz="1200" b="0" i="1" u="none" strike="noStrike" cap="none">
                <a:solidFill>
                  <a:schemeClr val="accent3"/>
                </a:solidFill>
                <a:latin typeface="Lato Hairline"/>
                <a:ea typeface="Lato Hairline"/>
                <a:cs typeface="Lato Hairline"/>
                <a:sym typeface="Lato Hairline"/>
              </a:defRPr>
            </a:lvl9pPr>
          </a:lstStyle>
          <a:p>
            <a:pPr marL="0" lvl="0" indent="0" algn="r" rtl="0">
              <a:spcBef>
                <a:spcPts val="0"/>
              </a:spcBef>
              <a:spcAft>
                <a:spcPts val="0"/>
              </a:spcAft>
              <a:buNone/>
            </a:pPr>
            <a:fld id="{00000000-1234-1234-1234-123412341234}" type="slidenum">
              <a:rPr lang="en-GB"/>
              <a:t>‹#›</a:t>
            </a:fld>
            <a:endParaRPr/>
          </a:p>
        </p:txBody>
      </p:sp>
      <p:pic>
        <p:nvPicPr>
          <p:cNvPr id="13" name="Google Shape;13;p7"/>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9919252" y="545162"/>
            <a:ext cx="1723132" cy="43912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49" r:id="rId2"/>
    <p:sldLayoutId id="2147483655" r:id="rId3"/>
    <p:sldLayoutId id="2147483651" r:id="rId4"/>
    <p:sldLayoutId id="2147483657" r:id="rId5"/>
    <p:sldLayoutId id="2147483669" r:id="rId6"/>
    <p:sldLayoutId id="2147483668" r:id="rId7"/>
    <p:sldLayoutId id="2147483666" r:id="rId8"/>
    <p:sldLayoutId id="2147483662" r:id="rId9"/>
    <p:sldLayoutId id="2147483663" r:id="rId10"/>
    <p:sldLayoutId id="2147483664" r:id="rId11"/>
    <p:sldLayoutId id="2147483665" r:id="rId12"/>
    <p:sldLayoutId id="214748365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Lato Light" panose="020F0302020204030203" pitchFamily="34" charset="77"/>
          <a:ea typeface="Lato Light" panose="020F0302020204030203" pitchFamily="34"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Lato Light" panose="020F0302020204030203" pitchFamily="34" charset="77"/>
          <a:ea typeface="Lato Light" panose="020F0302020204030203" pitchFamily="34"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sher.siebert@climateanalytics.org" TargetMode="External"/><Relationship Id="rId2" Type="http://schemas.openxmlformats.org/officeDocument/2006/relationships/hyperlink" Target="https://climateanalytics.org/"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8" Type="http://schemas.openxmlformats.org/officeDocument/2006/relationships/hyperlink" Target="https://agmip.org/" TargetMode="External"/><Relationship Id="rId3" Type="http://schemas.openxmlformats.org/officeDocument/2006/relationships/hyperlink" Target="https://www.who.int/news-room/fact-sheets/detail/climate-change-and-health" TargetMode="External"/><Relationship Id="rId7" Type="http://schemas.openxmlformats.org/officeDocument/2006/relationships/hyperlink" Target="https://wmo.int/topics/water" TargetMode="External"/><Relationship Id="rId2" Type="http://schemas.openxmlformats.org/officeDocument/2006/relationships/hyperlink" Target="https://www.nature.com/articles/s41467-023-41888-1" TargetMode="External"/><Relationship Id="rId1" Type="http://schemas.openxmlformats.org/officeDocument/2006/relationships/slideLayout" Target="../slideLayouts/slideLayout1.xml"/><Relationship Id="rId6" Type="http://schemas.openxmlformats.org/officeDocument/2006/relationships/hyperlink" Target="https://www.unhcr.org/us/contact-us/privacy-policy/unhcr-verify-plus-privacy-notice" TargetMode="External"/><Relationship Id="rId5" Type="http://schemas.openxmlformats.org/officeDocument/2006/relationships/hyperlink" Target="https://www.internal-displacement.org/global-report/grid2023/" TargetMode="External"/><Relationship Id="rId10" Type="http://schemas.openxmlformats.org/officeDocument/2006/relationships/image" Target="../media/image23.png"/><Relationship Id="rId4" Type="http://schemas.openxmlformats.org/officeDocument/2006/relationships/hyperlink" Target="https://www.internal-displacement.org/focus-areas/Displacement-disasters-and-climate-change/" TargetMode="External"/><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s://www.imf.org/en/Publications/WP/Issues/2019/10/11/Long-Term-Macroeconomic-Effects-of-Climate-Change-A-Cross-Country-Analysis-48691" TargetMode="External"/><Relationship Id="rId7" Type="http://schemas.openxmlformats.org/officeDocument/2006/relationships/image" Target="../media/image24.png"/><Relationship Id="rId2" Type="http://schemas.openxmlformats.org/officeDocument/2006/relationships/hyperlink" Target="https://www.weforum.org/stories/2023/10/climate-loss-and-damage-cost-16-million-per-hour/" TargetMode="External"/><Relationship Id="rId1" Type="http://schemas.openxmlformats.org/officeDocument/2006/relationships/slideLayout" Target="../slideLayouts/slideLayout1.xml"/><Relationship Id="rId6" Type="http://schemas.openxmlformats.org/officeDocument/2006/relationships/hyperlink" Target="https://unfccc.int/documents/644445" TargetMode="External"/><Relationship Id="rId5" Type="http://schemas.openxmlformats.org/officeDocument/2006/relationships/hyperlink" Target="https://www.iied.org/21606iied" TargetMode="External"/><Relationship Id="rId4" Type="http://schemas.openxmlformats.org/officeDocument/2006/relationships/hyperlink" Target="https://iiasa.ac.at/news/apr-2024/what-are-economic-costs-of-climate-inactio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hyperlink" Target="https://www.nature.com/articles/nclimate1847"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s://www.greenclimate.fund/" TargetMode="External"/><Relationship Id="rId7" Type="http://schemas.openxmlformats.org/officeDocument/2006/relationships/hyperlink" Target="https://www.cif.org/" TargetMode="External"/><Relationship Id="rId2" Type="http://schemas.openxmlformats.org/officeDocument/2006/relationships/hyperlink" Target="https://unfccc.int/loss-and-damage-fund-joint-interim-secretariat" TargetMode="External"/><Relationship Id="rId1" Type="http://schemas.openxmlformats.org/officeDocument/2006/relationships/slideLayout" Target="../slideLayouts/slideLayout1.xml"/><Relationship Id="rId6" Type="http://schemas.openxmlformats.org/officeDocument/2006/relationships/hyperlink" Target="https://www.ccrif.org/" TargetMode="External"/><Relationship Id="rId5" Type="http://schemas.openxmlformats.org/officeDocument/2006/relationships/hyperlink" Target="https://www.indexinsuranceforum.org/" TargetMode="External"/><Relationship Id="rId4" Type="http://schemas.openxmlformats.org/officeDocument/2006/relationships/hyperlink" Target="https://www.adaptation-fund.org/" TargetMode="External"/><Relationship Id="rId9" Type="http://schemas.openxmlformats.org/officeDocument/2006/relationships/image" Target="../media/image2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hyperlink" Target="https://cimh.edu.bb/" TargetMode="External"/><Relationship Id="rId3" Type="http://schemas.openxmlformats.org/officeDocument/2006/relationships/hyperlink" Target="https://caribbeanclimate.org/" TargetMode="External"/><Relationship Id="rId7" Type="http://schemas.openxmlformats.org/officeDocument/2006/relationships/hyperlink" Target="https://ndcfi.oecs.org/" TargetMode="External"/><Relationship Id="rId2" Type="http://schemas.openxmlformats.org/officeDocument/2006/relationships/hyperlink" Target="https://ndcpartnership.org/climate-action-special-initiatives/partnership-action-fund" TargetMode="External"/><Relationship Id="rId1" Type="http://schemas.openxmlformats.org/officeDocument/2006/relationships/slideLayout" Target="../slideLayouts/slideLayout1.xml"/><Relationship Id="rId6" Type="http://schemas.openxmlformats.org/officeDocument/2006/relationships/hyperlink" Target="https://www.cdema.org/" TargetMode="External"/><Relationship Id="rId5" Type="http://schemas.openxmlformats.org/officeDocument/2006/relationships/hyperlink" Target="https://caricom.org/" TargetMode="External"/><Relationship Id="rId4" Type="http://schemas.openxmlformats.org/officeDocument/2006/relationships/hyperlink" Target="https://www.oecs.int/en/" TargetMode="External"/><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agupubs.onlinelibrary.wiley.com/doi/10.1029/2018GL079940" TargetMode="Externa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hyperlink" Target="https://www.sprep.org/" TargetMode="External"/><Relationship Id="rId2" Type="http://schemas.openxmlformats.org/officeDocument/2006/relationships/hyperlink" Target="https://www.international-climate-initiative.com/en/iki-media/news/a-new-approach-for-rethinking-climate-related-loss-and-damage-in-the-pacific/"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www.research-collection.ethz.ch/entities/researchdata/12dcfc4f-9d03-463a-8d6b-76c0dc73cdc8" TargetMode="External"/><Relationship Id="rId7" Type="http://schemas.openxmlformats.org/officeDocument/2006/relationships/hyperlink" Target="https://www.iamconsortium.org/resources/model-resources/image/" TargetMode="External"/><Relationship Id="rId12" Type="http://schemas.openxmlformats.org/officeDocument/2006/relationships/image" Target="../media/image36.png"/><Relationship Id="rId2" Type="http://schemas.openxmlformats.org/officeDocument/2006/relationships/hyperlink" Target="https://www.emdat.be/" TargetMode="External"/><Relationship Id="rId1" Type="http://schemas.openxmlformats.org/officeDocument/2006/relationships/slideLayout" Target="../slideLayouts/slideLayout1.xml"/><Relationship Id="rId6" Type="http://schemas.openxmlformats.org/officeDocument/2006/relationships/hyperlink" Target="https://climada.ethz.ch/" TargetMode="External"/><Relationship Id="rId11" Type="http://schemas.openxmlformats.org/officeDocument/2006/relationships/image" Target="../media/image35.png"/><Relationship Id="rId5" Type="http://schemas.openxmlformats.org/officeDocument/2006/relationships/hyperlink" Target="https://www.ncei.noaa.gov/products/international-best-track-archive" TargetMode="External"/><Relationship Id="rId10" Type="http://schemas.microsoft.com/office/2007/relationships/hdphoto" Target="../media/hdphoto1.wdp"/><Relationship Id="rId4" Type="http://schemas.openxmlformats.org/officeDocument/2006/relationships/hyperlink" Target="https://giri.unepgrid.ch/" TargetMode="External"/><Relationship Id="rId9"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 Id="rId5" Type="http://schemas.openxmlformats.org/officeDocument/2006/relationships/hyperlink" Target="https://iri.columbia.edu/news/qa-subseasonal-prediction-project/" TargetMode="External"/><Relationship Id="rId4" Type="http://schemas.openxmlformats.org/officeDocument/2006/relationships/hyperlink" Target="https://www.climate.gov/maps-data/climate-data-primer/predicting-climate/climate-model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1.xml"/><Relationship Id="rId5" Type="http://schemas.openxmlformats.org/officeDocument/2006/relationships/hyperlink" Target="https://doi.org/10.5194/esd-2016-29" TargetMode="External"/><Relationship Id="rId4" Type="http://schemas.openxmlformats.org/officeDocument/2006/relationships/hyperlink" Target="https://www.carbonbrief.org/guest-post-how-to-assess-the-multiple-interacting-risks-of-climate-change/"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hyperlink" Target="https://www.google.com/imgres?imgurl=https%3A%2F%2Fwww.cdc.gov%2Fclimateandhealth%2Fimages%2Fclimate_change_health_impacts600w.jpg&amp;imgrefurl=https%3A%2F%2Fwww.cdc.gov%2Fclimateandhealth%2Feffects%2Fdefault.htm&amp;tbnid=TB20NDF8SM2AmM&amp;vet=12ahUKEwj6o93ThPjzAhUgrHIEHV6qD0AQMygBegUIARDIAQ..i&amp;docid=T0lKpLMWgII3eM&amp;w=592&amp;h=443&amp;itg=1&amp;q=climate%20change%20and%20health&amp;client=firefox-b-1-d&amp;ved=2ahUKEwj6o93ThPjzAhUgrHIEHV6qD0AQMygBegUIARDIAQ" TargetMode="External"/><Relationship Id="rId1" Type="http://schemas.openxmlformats.org/officeDocument/2006/relationships/slideLayout" Target="../slideLayouts/slideLayout1.xml"/><Relationship Id="rId6" Type="http://schemas.openxmlformats.org/officeDocument/2006/relationships/image" Target="../media/image20.jpg"/><Relationship Id="rId5" Type="http://schemas.openxmlformats.org/officeDocument/2006/relationships/image" Target="../media/image43.jpeg"/><Relationship Id="rId4" Type="http://schemas.openxmlformats.org/officeDocument/2006/relationships/hyperlink" Target="https://www.cnn.com/2021/05/27/weather/lake-mead-colorado-river-shortage/index.html"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www.minderoo.org/stories/lethal-humidity-intro/" TargetMode="External"/><Relationship Id="rId1" Type="http://schemas.openxmlformats.org/officeDocument/2006/relationships/slideLayout" Target="../slideLayouts/slideLayout1.xml"/><Relationship Id="rId6" Type="http://schemas.openxmlformats.org/officeDocument/2006/relationships/hyperlink" Target="https://www.science.org/doi/10.1126/sciadv.adg9297" TargetMode="External"/><Relationship Id="rId5" Type="http://schemas.openxmlformats.org/officeDocument/2006/relationships/hyperlink" Target="https://www.nature.com/articles/s41467-023-43121-5" TargetMode="External"/><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hyperlink" Target="https://www.worldweatherattribution.org/" TargetMode="External"/><Relationship Id="rId7" Type="http://schemas.openxmlformats.org/officeDocument/2006/relationships/image" Target="../media/image47.jpeg"/><Relationship Id="rId2" Type="http://schemas.openxmlformats.org/officeDocument/2006/relationships/hyperlink" Target="https://climateattribution.org/" TargetMode="External"/><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hyperlink" Target="https://cpo.noaa.gov/developing-a-rapid-assessment-capability-and-understanding-the-causes-and-mechanisms-of-extreme-climate-events/" TargetMode="External"/><Relationship Id="rId5" Type="http://schemas.openxmlformats.org/officeDocument/2006/relationships/hyperlink" Target="https://www.nature.com/articles/s41586-025-09450-9" TargetMode="External"/><Relationship Id="rId10" Type="http://schemas.openxmlformats.org/officeDocument/2006/relationships/hyperlink" Target="https://www.climatecentral.org/climate-matters/climate-extremes" TargetMode="External"/><Relationship Id="rId4" Type="http://schemas.openxmlformats.org/officeDocument/2006/relationships/hyperlink" Target="https://academic.oup.com/pnasnexus/article/3/8/pgae277/7727702" TargetMode="External"/><Relationship Id="rId9" Type="http://schemas.openxmlformats.org/officeDocument/2006/relationships/image" Target="../media/image4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hyperlink" Target="https://ppp.worldbank.org/energy-and-power/climate-smart-ppps-further-reading-and-resources" TargetMode="External"/><Relationship Id="rId13" Type="http://schemas.openxmlformats.org/officeDocument/2006/relationships/hyperlink" Target="https://www.worldbank.org/en/topic/climatechange" TargetMode="External"/><Relationship Id="rId18" Type="http://schemas.openxmlformats.org/officeDocument/2006/relationships/hyperlink" Target="https://www.frld.org/" TargetMode="External"/><Relationship Id="rId3" Type="http://schemas.openxmlformats.org/officeDocument/2006/relationships/hyperlink" Target="https://iridl.ldeo.columbia.edu/" TargetMode="External"/><Relationship Id="rId7" Type="http://schemas.openxmlformats.org/officeDocument/2006/relationships/hyperlink" Target="https://uccrn.ei.columbia.edu/" TargetMode="External"/><Relationship Id="rId12" Type="http://schemas.openxmlformats.org/officeDocument/2006/relationships/hyperlink" Target="https://www.who.int/health-topics/climate-change#tab=tab_1" TargetMode="External"/><Relationship Id="rId17" Type="http://schemas.openxmlformats.org/officeDocument/2006/relationships/hyperlink" Target="https://www.greenclimate.fund/" TargetMode="External"/><Relationship Id="rId2" Type="http://schemas.openxmlformats.org/officeDocument/2006/relationships/hyperlink" Target="https://dataverse.harvard.edu/dataverse/CIESIN" TargetMode="External"/><Relationship Id="rId16" Type="http://schemas.openxmlformats.org/officeDocument/2006/relationships/hyperlink" Target="https://www.nrdc.org/issues/climate-change" TargetMode="External"/><Relationship Id="rId1" Type="http://schemas.openxmlformats.org/officeDocument/2006/relationships/slideLayout" Target="../slideLayouts/slideLayout1.xml"/><Relationship Id="rId6" Type="http://schemas.openxmlformats.org/officeDocument/2006/relationships/hyperlink" Target="https://climatesmart.ny.gov/" TargetMode="External"/><Relationship Id="rId11" Type="http://schemas.openxmlformats.org/officeDocument/2006/relationships/hyperlink" Target="https://wmo.int/" TargetMode="External"/><Relationship Id="rId5" Type="http://schemas.openxmlformats.org/officeDocument/2006/relationships/hyperlink" Target="https://iclei.org/" TargetMode="External"/><Relationship Id="rId15" Type="http://schemas.openxmlformats.org/officeDocument/2006/relationships/hyperlink" Target="https://climatepromise.undp.org/what-we-do/areas-of-work/loss-and-damage" TargetMode="External"/><Relationship Id="rId10" Type="http://schemas.openxmlformats.org/officeDocument/2006/relationships/hyperlink" Target="https://www.wcrp-climate.org/" TargetMode="External"/><Relationship Id="rId19" Type="http://schemas.openxmlformats.org/officeDocument/2006/relationships/hyperlink" Target="https://www.adaptation-fund.org/" TargetMode="External"/><Relationship Id="rId4" Type="http://schemas.openxmlformats.org/officeDocument/2006/relationships/hyperlink" Target="https://www.c40.org/" TargetMode="External"/><Relationship Id="rId9" Type="http://schemas.openxmlformats.org/officeDocument/2006/relationships/hyperlink" Target="https://www.climatepolicyinitiative.org/about-cpi/what-we-do-3/helping-uk-government-assess-the-impacts-of-innovative-aid-approaches/" TargetMode="External"/><Relationship Id="rId14" Type="http://schemas.openxmlformats.org/officeDocument/2006/relationships/hyperlink" Target="https://www.unep.org/"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openxmlformats.org/officeDocument/2006/relationships/hyperlink" Target="https://www.greenclimate.fund/document/saint-kitts-and-nevis-country-programme" TargetMode="External"/><Relationship Id="rId13" Type="http://schemas.openxmlformats.org/officeDocument/2006/relationships/hyperlink" Target="http://www.gov.kn/" TargetMode="External"/><Relationship Id="rId3" Type="http://schemas.openxmlformats.org/officeDocument/2006/relationships/hyperlink" Target="https://www.cimh.edu.bb/" TargetMode="External"/><Relationship Id="rId7" Type="http://schemas.openxmlformats.org/officeDocument/2006/relationships/hyperlink" Target="https://climatefundsupdate.org/the-funds/global-climate-change-alliance/" TargetMode="External"/><Relationship Id="rId12" Type="http://schemas.openxmlformats.org/officeDocument/2006/relationships/hyperlink" Target="https://rcc.cimh.edu.bb/files/2021/08/LW-SAINT-KITTS-AND-NEVIS_V3.pdf" TargetMode="External"/><Relationship Id="rId2" Type="http://schemas.openxmlformats.org/officeDocument/2006/relationships/hyperlink" Target="https://caricom.org/" TargetMode="External"/><Relationship Id="rId1" Type="http://schemas.openxmlformats.org/officeDocument/2006/relationships/slideLayout" Target="../slideLayouts/slideLayout1.xml"/><Relationship Id="rId6" Type="http://schemas.openxmlformats.org/officeDocument/2006/relationships/hyperlink" Target="https://www.v-20.org/climatevulnerabilitymonitor" TargetMode="External"/><Relationship Id="rId11" Type="http://schemas.openxmlformats.org/officeDocument/2006/relationships/hyperlink" Target="https://sciencecouncil.noaa.gov/wp-content/uploads/2023/05/1.1_SOS_Atlantic_Hurricanes_Climate.pdf" TargetMode="External"/><Relationship Id="rId5" Type="http://schemas.openxmlformats.org/officeDocument/2006/relationships/hyperlink" Target="https://climate-risk-dashboard.climateanalytics.org/" TargetMode="External"/><Relationship Id="rId10" Type="http://schemas.openxmlformats.org/officeDocument/2006/relationships/hyperlink" Target="https://faolex.fao.org/docs/pdf/stk215045.pdf" TargetMode="External"/><Relationship Id="rId4" Type="http://schemas.openxmlformats.org/officeDocument/2006/relationships/hyperlink" Target="https://rcc.cimh.edu.bb/caricof/" TargetMode="External"/><Relationship Id="rId9" Type="http://schemas.openxmlformats.org/officeDocument/2006/relationships/hyperlink" Target="https://www.ipcc.ch/report/ar6/wg2/chapter/chapter-15/" TargetMode="External"/><Relationship Id="rId14" Type="http://schemas.openxmlformats.org/officeDocument/2006/relationships/hyperlink" Target="https://unfccc.int/loss-and-damage-fund-joint-interim-secretariat"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www.nature.com/articles/s41467-023-41888-1" TargetMode="External"/><Relationship Id="rId13" Type="http://schemas.openxmlformats.org/officeDocument/2006/relationships/hyperlink" Target="https://www.iom.int/sites/g/files/tmzbdl486/files/documents/2024-06/st-kitts-and-nevis-country-assessment-analysis.pdf" TargetMode="External"/><Relationship Id="rId18" Type="http://schemas.openxmlformats.org/officeDocument/2006/relationships/hyperlink" Target="https://www.nature.com/articles/s41893-023-01230-5" TargetMode="External"/><Relationship Id="rId3" Type="http://schemas.openxmlformats.org/officeDocument/2006/relationships/hyperlink" Target="https://academic.oup.com/pnasnexus/article/3/8/pgae277/7727702" TargetMode="External"/><Relationship Id="rId7" Type="http://schemas.openxmlformats.org/officeDocument/2006/relationships/hyperlink" Target="https://www.imf.org/en/Publications/WP/Issues/2019/10/11/Long-Term-Macroeconomic-Effects-of-Climate-Change-A-Cross-Country-Analysis-48691" TargetMode="External"/><Relationship Id="rId12" Type="http://schemas.openxmlformats.org/officeDocument/2006/relationships/hyperlink" Target="https://climateanalytics.org/publications/carbon-majors-trillion-dollar-damages" TargetMode="External"/><Relationship Id="rId17" Type="http://schemas.openxmlformats.org/officeDocument/2006/relationships/hyperlink" Target="https://www.nature.com/articles/s41467-023-43121-5" TargetMode="External"/><Relationship Id="rId2" Type="http://schemas.openxmlformats.org/officeDocument/2006/relationships/hyperlink" Target="https://www.iied.org/21606iied" TargetMode="External"/><Relationship Id="rId16" Type="http://schemas.openxmlformats.org/officeDocument/2006/relationships/hyperlink" Target="https://unfccc.int/documents/644445" TargetMode="External"/><Relationship Id="rId1" Type="http://schemas.openxmlformats.org/officeDocument/2006/relationships/slideLayout" Target="../slideLayouts/slideLayout1.xml"/><Relationship Id="rId6" Type="http://schemas.openxmlformats.org/officeDocument/2006/relationships/hyperlink" Target="https://climateanalytics.org/comment/is-the-15c-limit-still-in-reach-faqs" TargetMode="External"/><Relationship Id="rId11" Type="http://schemas.openxmlformats.org/officeDocument/2006/relationships/hyperlink" Target="https://climateanalytics.org/publications/economic-and-non-economic-loss-and-damage-a-harmful-dichotomy" TargetMode="External"/><Relationship Id="rId5" Type="http://schemas.openxmlformats.org/officeDocument/2006/relationships/hyperlink" Target="https://www.nature.com/articles/nclimate1847" TargetMode="External"/><Relationship Id="rId15" Type="http://schemas.openxmlformats.org/officeDocument/2006/relationships/hyperlink" Target="https://agupubs.onlinelibrary.wiley.com/doi/10.1029/2018GL079940" TargetMode="External"/><Relationship Id="rId10" Type="http://schemas.openxmlformats.org/officeDocument/2006/relationships/hyperlink" Target="https://www.nature.com/articles/s41586-025-09450-9" TargetMode="External"/><Relationship Id="rId4" Type="http://schemas.openxmlformats.org/officeDocument/2006/relationships/hyperlink" Target="https://climate-risk-dashboard.climateanalytics.org/" TargetMode="External"/><Relationship Id="rId9" Type="http://schemas.openxmlformats.org/officeDocument/2006/relationships/hyperlink" Target="https://www.science.org/doi/10.1126/sciadv.adg9297" TargetMode="External"/><Relationship Id="rId14" Type="http://schemas.openxmlformats.org/officeDocument/2006/relationships/hyperlink" Target="https://climateanalytics.org/publications/a-review-of-loss-and-damage-in-the-caribbean-1994-to-2024"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www.google.com/url?sa=i&amp;url=https%3A%2F%2Fwww.gesi.org%2Fnews%2Fgesi-cop-29-azerbaijan%2F&amp;psig=AOvVaw0Z8OmPt9m9IAcPTSpMLY-y&amp;ust=1733263570568000&amp;source=images&amp;cd=vfe&amp;opi=89978449&amp;ved=0CBQQjRxqFwoTCICSo46MiooDFQAAAAAdAAAAABAQ" TargetMode="External"/><Relationship Id="rId1" Type="http://schemas.openxmlformats.org/officeDocument/2006/relationships/slideLayout" Target="../slideLayouts/slideLayout1.xml"/><Relationship Id="rId4" Type="http://schemas.openxmlformats.org/officeDocument/2006/relationships/image" Target="../media/image5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3EC4BB1-332C-502D-F861-FF1CAADE8FE8}"/>
              </a:ext>
            </a:extLst>
          </p:cNvPr>
          <p:cNvSpPr>
            <a:spLocks noGrp="1"/>
          </p:cNvSpPr>
          <p:nvPr>
            <p:ph type="title"/>
          </p:nvPr>
        </p:nvSpPr>
        <p:spPr>
          <a:xfrm>
            <a:off x="425302" y="1267653"/>
            <a:ext cx="11196083" cy="1325563"/>
          </a:xfrm>
        </p:spPr>
        <p:txBody>
          <a:bodyPr>
            <a:normAutofit fontScale="90000"/>
          </a:bodyPr>
          <a:lstStyle/>
          <a:p>
            <a:r>
              <a:rPr lang="en-GB" sz="5400" b="1" dirty="0">
                <a:latin typeface="Lato" panose="020F0502020204030203" pitchFamily="34" charset="77"/>
              </a:rPr>
              <a:t>Climate Modelling, Loss and Damage</a:t>
            </a:r>
          </a:p>
        </p:txBody>
      </p:sp>
      <p:sp>
        <p:nvSpPr>
          <p:cNvPr id="6" name="Text Placeholder 5">
            <a:extLst>
              <a:ext uri="{FF2B5EF4-FFF2-40B4-BE49-F238E27FC236}">
                <a16:creationId xmlns:a16="http://schemas.microsoft.com/office/drawing/2014/main" id="{435C51E1-18B5-8CFB-9547-46B7693CB36E}"/>
              </a:ext>
            </a:extLst>
          </p:cNvPr>
          <p:cNvSpPr>
            <a:spLocks noGrp="1"/>
          </p:cNvSpPr>
          <p:nvPr>
            <p:ph type="body" idx="1"/>
          </p:nvPr>
        </p:nvSpPr>
        <p:spPr>
          <a:xfrm>
            <a:off x="2140241" y="3590734"/>
            <a:ext cx="7911512" cy="1088136"/>
          </a:xfrm>
        </p:spPr>
        <p:txBody>
          <a:bodyPr/>
          <a:lstStyle/>
          <a:p>
            <a:pPr>
              <a:lnSpc>
                <a:spcPct val="100000"/>
              </a:lnSpc>
            </a:pPr>
            <a:r>
              <a:rPr lang="en-GB" b="1" dirty="0">
                <a:latin typeface="Lato" panose="020F0502020204030203" pitchFamily="34" charset="77"/>
              </a:rPr>
              <a:t>Asher Siebert, PhD</a:t>
            </a:r>
          </a:p>
          <a:p>
            <a:pPr>
              <a:lnSpc>
                <a:spcPct val="100000"/>
              </a:lnSpc>
            </a:pPr>
            <a:r>
              <a:rPr lang="en-GB" b="1" dirty="0">
                <a:latin typeface="Lato" panose="020F0502020204030203" pitchFamily="34" charset="77"/>
              </a:rPr>
              <a:t>Senior Scientist on Loss and Damage, </a:t>
            </a:r>
            <a:r>
              <a:rPr lang="en-GB" b="1" dirty="0">
                <a:latin typeface="Lato" panose="020F0502020204030203" pitchFamily="34" charset="77"/>
                <a:hlinkClick r:id="rId2"/>
              </a:rPr>
              <a:t>Climate Analytics</a:t>
            </a:r>
            <a:endParaRPr lang="en-GB" b="1" dirty="0">
              <a:latin typeface="Lato" panose="020F0502020204030203" pitchFamily="34" charset="77"/>
            </a:endParaRPr>
          </a:p>
          <a:p>
            <a:pPr>
              <a:lnSpc>
                <a:spcPct val="100000"/>
              </a:lnSpc>
            </a:pPr>
            <a:r>
              <a:rPr lang="en-GB" b="1" dirty="0">
                <a:latin typeface="Lato" panose="020F0502020204030203" pitchFamily="34" charset="77"/>
              </a:rPr>
              <a:t>Coauthor: Camilo Gomez Zapata</a:t>
            </a:r>
          </a:p>
          <a:p>
            <a:pPr>
              <a:lnSpc>
                <a:spcPct val="100000"/>
              </a:lnSpc>
            </a:pPr>
            <a:r>
              <a:rPr lang="en-GB" b="1" dirty="0">
                <a:latin typeface="Lato" panose="020F0502020204030203" pitchFamily="34" charset="77"/>
                <a:hlinkClick r:id="rId3"/>
              </a:rPr>
              <a:t>asher.siebert@climateanalytics.org</a:t>
            </a:r>
            <a:endParaRPr lang="en-GB" b="1" dirty="0">
              <a:latin typeface="Lato" panose="020F0502020204030203" pitchFamily="34" charset="77"/>
            </a:endParaRPr>
          </a:p>
          <a:p>
            <a:pPr>
              <a:lnSpc>
                <a:spcPct val="100000"/>
              </a:lnSpc>
            </a:pPr>
            <a:r>
              <a:rPr lang="en-GB" b="1" dirty="0">
                <a:latin typeface="Lato" panose="020F0502020204030203" pitchFamily="34" charset="77"/>
              </a:rPr>
              <a:t>NASA-GISS</a:t>
            </a:r>
          </a:p>
          <a:p>
            <a:pPr>
              <a:lnSpc>
                <a:spcPct val="100000"/>
              </a:lnSpc>
            </a:pPr>
            <a:r>
              <a:rPr lang="en-GB" b="1" dirty="0">
                <a:latin typeface="Lato" panose="020F0502020204030203" pitchFamily="34" charset="77"/>
              </a:rPr>
              <a:t>New York, NY </a:t>
            </a:r>
          </a:p>
          <a:p>
            <a:pPr>
              <a:lnSpc>
                <a:spcPct val="100000"/>
              </a:lnSpc>
            </a:pPr>
            <a:r>
              <a:rPr lang="en-GB" b="1" dirty="0">
                <a:latin typeface="Lato" panose="020F0502020204030203" pitchFamily="34" charset="77"/>
              </a:rPr>
              <a:t>October 8, 2025</a:t>
            </a:r>
          </a:p>
        </p:txBody>
      </p:sp>
    </p:spTree>
    <p:extLst>
      <p:ext uri="{BB962C8B-B14F-4D97-AF65-F5344CB8AC3E}">
        <p14:creationId xmlns:p14="http://schemas.microsoft.com/office/powerpoint/2010/main" val="158384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
          <p:cNvSpPr/>
          <p:nvPr/>
        </p:nvSpPr>
        <p:spPr>
          <a:xfrm>
            <a:off x="6096000" y="844475"/>
            <a:ext cx="5935821" cy="6013525"/>
          </a:xfrm>
          <a:prstGeom prst="ellipse">
            <a:avLst/>
          </a:prstGeom>
          <a:blipFill rotWithShape="1">
            <a:blip r:embed="rId3" cstate="screen">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17" name="Google Shape;117;p2"/>
          <p:cNvSpPr txBox="1"/>
          <p:nvPr/>
        </p:nvSpPr>
        <p:spPr>
          <a:xfrm>
            <a:off x="160180" y="173757"/>
            <a:ext cx="3939871" cy="92480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2"/>
              </a:buClr>
              <a:buSzPts val="2400"/>
              <a:buFont typeface="Lato Hairline"/>
              <a:buNone/>
            </a:pPr>
            <a:r>
              <a:rPr lang="en-GB" sz="2400" u="none" strike="noStrike" cap="none" dirty="0">
                <a:solidFill>
                  <a:schemeClr val="dk2"/>
                </a:solidFill>
                <a:latin typeface="Lato Light" panose="020F0302020204030203" pitchFamily="34" charset="77"/>
                <a:ea typeface="Lato Hairline"/>
                <a:cs typeface="Lato Hairline"/>
                <a:sym typeface="Lato Hairline"/>
              </a:rPr>
              <a:t>Who we are</a:t>
            </a:r>
            <a:endParaRPr dirty="0">
              <a:latin typeface="Lato Light" panose="020F0302020204030203" pitchFamily="34" charset="77"/>
            </a:endParaRPr>
          </a:p>
        </p:txBody>
      </p:sp>
      <p:sp>
        <p:nvSpPr>
          <p:cNvPr id="118" name="Google Shape;118;p2"/>
          <p:cNvSpPr txBox="1"/>
          <p:nvPr/>
        </p:nvSpPr>
        <p:spPr>
          <a:xfrm>
            <a:off x="160180" y="1003122"/>
            <a:ext cx="5283639" cy="153465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accent6"/>
              </a:buClr>
              <a:buSzPts val="1600"/>
              <a:buFont typeface="Arial"/>
              <a:buNone/>
            </a:pPr>
            <a:r>
              <a:rPr lang="en-GB" sz="1600" u="none" strike="noStrike" cap="none" dirty="0">
                <a:solidFill>
                  <a:schemeClr val="accent6"/>
                </a:solidFill>
                <a:latin typeface="Lato Light" panose="020F0302020204030203" pitchFamily="34" charset="77"/>
                <a:ea typeface="Lato Hairline"/>
                <a:cs typeface="Lato Hairline"/>
                <a:sym typeface="Lato Hairline"/>
              </a:rPr>
              <a:t>Climate Analytics is a global climate science and policy institute engaged around the world in driving and supporting climate action aligned to the 1.5°C warming limit.</a:t>
            </a:r>
            <a:endParaRPr dirty="0">
              <a:latin typeface="Lato Light" panose="020F0302020204030203" pitchFamily="34" charset="77"/>
            </a:endParaRPr>
          </a:p>
          <a:p>
            <a:pPr marL="0" marR="0" lvl="0" indent="0" algn="l" rtl="0">
              <a:lnSpc>
                <a:spcPct val="100000"/>
              </a:lnSpc>
              <a:spcBef>
                <a:spcPts val="0"/>
              </a:spcBef>
              <a:spcAft>
                <a:spcPts val="0"/>
              </a:spcAft>
              <a:buClr>
                <a:srgbClr val="7F7F7F"/>
              </a:buClr>
              <a:buSzPts val="1600"/>
              <a:buFont typeface="Arial"/>
              <a:buNone/>
            </a:pPr>
            <a:endParaRPr sz="1600" u="none" strike="noStrike" cap="none" dirty="0">
              <a:solidFill>
                <a:schemeClr val="accent6"/>
              </a:solidFill>
              <a:latin typeface="Lato Light" panose="020F0302020204030203" pitchFamily="34" charset="77"/>
              <a:ea typeface="Lato Hairline"/>
              <a:cs typeface="Lato Hairline"/>
              <a:sym typeface="Lato Hairline"/>
            </a:endParaRPr>
          </a:p>
          <a:p>
            <a:pPr marL="0" marR="0" lvl="0" indent="0" algn="l" rtl="0">
              <a:lnSpc>
                <a:spcPct val="90000"/>
              </a:lnSpc>
              <a:spcBef>
                <a:spcPts val="1000"/>
              </a:spcBef>
              <a:spcAft>
                <a:spcPts val="0"/>
              </a:spcAft>
              <a:buClr>
                <a:schemeClr val="accent6"/>
              </a:buClr>
              <a:buSzPts val="1600"/>
              <a:buFont typeface="Arial"/>
              <a:buNone/>
            </a:pPr>
            <a:r>
              <a:rPr lang="en-GB" sz="1600" u="none" strike="noStrike" cap="none" dirty="0">
                <a:solidFill>
                  <a:schemeClr val="accent6"/>
                </a:solidFill>
                <a:latin typeface="Lato Light" panose="020F0302020204030203" pitchFamily="34" charset="77"/>
                <a:ea typeface="Lato Hairline"/>
                <a:cs typeface="Lato Hairline"/>
                <a:sym typeface="Lato Hairline"/>
              </a:rPr>
              <a:t>We connect science and policy to empower vulnerable countries in international climate negotiations and inform national planning with targeted research, analysis and support.</a:t>
            </a:r>
            <a:endParaRPr dirty="0">
              <a:latin typeface="Lato Light" panose="020F0302020204030203" pitchFamily="34" charset="77"/>
            </a:endParaRPr>
          </a:p>
          <a:p>
            <a:pPr marL="0" marR="0" lvl="0" indent="0" algn="l" rtl="0">
              <a:lnSpc>
                <a:spcPct val="100000"/>
              </a:lnSpc>
              <a:spcBef>
                <a:spcPts val="0"/>
              </a:spcBef>
              <a:spcAft>
                <a:spcPts val="0"/>
              </a:spcAft>
              <a:buClr>
                <a:srgbClr val="7F7F7F"/>
              </a:buClr>
              <a:buSzPts val="1600"/>
              <a:buFont typeface="Arial"/>
              <a:buNone/>
            </a:pPr>
            <a:endParaRPr sz="1600" u="none" strike="noStrike" cap="none" dirty="0">
              <a:solidFill>
                <a:schemeClr val="accent6"/>
              </a:solidFill>
              <a:latin typeface="Lato Light" panose="020F0302020204030203" pitchFamily="34" charset="77"/>
              <a:ea typeface="Lato Hairline"/>
              <a:cs typeface="Lato Hairline"/>
              <a:sym typeface="Lato Hairline"/>
            </a:endParaRPr>
          </a:p>
        </p:txBody>
      </p:sp>
      <p:sp>
        <p:nvSpPr>
          <p:cNvPr id="3" name="Google Shape;125;p3">
            <a:extLst>
              <a:ext uri="{FF2B5EF4-FFF2-40B4-BE49-F238E27FC236}">
                <a16:creationId xmlns:a16="http://schemas.microsoft.com/office/drawing/2014/main" id="{FBED28B0-DE1C-8128-77C2-E65BF5F1B17E}"/>
              </a:ext>
            </a:extLst>
          </p:cNvPr>
          <p:cNvSpPr txBox="1"/>
          <p:nvPr/>
        </p:nvSpPr>
        <p:spPr>
          <a:xfrm>
            <a:off x="160179" y="3676472"/>
            <a:ext cx="5935821" cy="92480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2400"/>
              <a:buFont typeface="Lato Hairline"/>
              <a:buNone/>
            </a:pPr>
            <a:r>
              <a:rPr lang="en-GB" sz="2400" u="none" strike="noStrike" cap="none" dirty="0">
                <a:solidFill>
                  <a:schemeClr val="bg2"/>
                </a:solidFill>
                <a:latin typeface="Lato Light" panose="020F0302020204030203" pitchFamily="34" charset="77"/>
                <a:ea typeface="Lato Hairline"/>
                <a:cs typeface="Lato Hairline"/>
                <a:sym typeface="Lato Hairline"/>
              </a:rPr>
              <a:t>Our vision</a:t>
            </a:r>
            <a:endParaRPr dirty="0">
              <a:solidFill>
                <a:schemeClr val="bg2"/>
              </a:solidFill>
              <a:latin typeface="Lato Light" panose="020F0302020204030203" pitchFamily="34" charset="77"/>
            </a:endParaRPr>
          </a:p>
        </p:txBody>
      </p:sp>
      <p:sp>
        <p:nvSpPr>
          <p:cNvPr id="4" name="Google Shape;126;p3">
            <a:extLst>
              <a:ext uri="{FF2B5EF4-FFF2-40B4-BE49-F238E27FC236}">
                <a16:creationId xmlns:a16="http://schemas.microsoft.com/office/drawing/2014/main" id="{2C82E26A-B93E-868B-F041-B92DEE411C6B}"/>
              </a:ext>
            </a:extLst>
          </p:cNvPr>
          <p:cNvSpPr txBox="1"/>
          <p:nvPr/>
        </p:nvSpPr>
        <p:spPr>
          <a:xfrm>
            <a:off x="160179" y="4446519"/>
            <a:ext cx="5455313" cy="92481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GB" sz="1600" u="none" strike="noStrike" cap="none" dirty="0">
                <a:solidFill>
                  <a:schemeClr val="accent6"/>
                </a:solidFill>
                <a:latin typeface="Lato Light" panose="020F0302020204030203" pitchFamily="34" charset="77"/>
                <a:ea typeface="Lato Hairline"/>
                <a:cs typeface="Lato Hairline"/>
                <a:sym typeface="Lato Hairline"/>
              </a:rPr>
              <a:t>We want a climate-safe, sustainable and just future for all.</a:t>
            </a:r>
            <a:endParaRPr dirty="0">
              <a:solidFill>
                <a:schemeClr val="accent6"/>
              </a:solidFill>
              <a:latin typeface="Lato Light" panose="020F0302020204030203" pitchFamily="34" charset="77"/>
            </a:endParaRPr>
          </a:p>
        </p:txBody>
      </p:sp>
      <p:sp>
        <p:nvSpPr>
          <p:cNvPr id="5" name="Google Shape;128;p3">
            <a:extLst>
              <a:ext uri="{FF2B5EF4-FFF2-40B4-BE49-F238E27FC236}">
                <a16:creationId xmlns:a16="http://schemas.microsoft.com/office/drawing/2014/main" id="{250C0EE9-85C8-2C41-873A-EDBC61ECA23B}"/>
              </a:ext>
            </a:extLst>
          </p:cNvPr>
          <p:cNvSpPr txBox="1"/>
          <p:nvPr/>
        </p:nvSpPr>
        <p:spPr>
          <a:xfrm>
            <a:off x="160180" y="4900651"/>
            <a:ext cx="10422195" cy="92480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2400"/>
              <a:buFont typeface="Lato Hairline"/>
              <a:buNone/>
            </a:pPr>
            <a:r>
              <a:rPr lang="en-GB" sz="2400" u="none" strike="noStrike" cap="none" dirty="0">
                <a:solidFill>
                  <a:schemeClr val="bg2"/>
                </a:solidFill>
                <a:latin typeface="Lato Light" panose="020F0302020204030203" pitchFamily="34" charset="77"/>
                <a:ea typeface="Lato Hairline"/>
                <a:cs typeface="Lato Hairline"/>
                <a:sym typeface="Lato Hairline"/>
              </a:rPr>
              <a:t>Our mission</a:t>
            </a:r>
            <a:endParaRPr dirty="0">
              <a:solidFill>
                <a:schemeClr val="bg2"/>
              </a:solidFill>
              <a:latin typeface="Lato Light" panose="020F0302020204030203" pitchFamily="34" charset="77"/>
            </a:endParaRPr>
          </a:p>
        </p:txBody>
      </p:sp>
      <p:sp>
        <p:nvSpPr>
          <p:cNvPr id="6" name="Google Shape;127;p3">
            <a:extLst>
              <a:ext uri="{FF2B5EF4-FFF2-40B4-BE49-F238E27FC236}">
                <a16:creationId xmlns:a16="http://schemas.microsoft.com/office/drawing/2014/main" id="{575E95C4-0530-BEDA-32A3-E9DB95400DE8}"/>
              </a:ext>
            </a:extLst>
          </p:cNvPr>
          <p:cNvSpPr txBox="1"/>
          <p:nvPr/>
        </p:nvSpPr>
        <p:spPr>
          <a:xfrm>
            <a:off x="160180" y="5609022"/>
            <a:ext cx="6430298" cy="108952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900"/>
              </a:spcAft>
              <a:buClr>
                <a:schemeClr val="lt1"/>
              </a:buClr>
              <a:buSzPts val="1600"/>
              <a:buFont typeface="Arial"/>
              <a:buNone/>
            </a:pPr>
            <a:r>
              <a:rPr lang="en-GB" sz="1600" u="none" strike="noStrike" cap="none" dirty="0">
                <a:solidFill>
                  <a:schemeClr val="accent6"/>
                </a:solidFill>
                <a:latin typeface="Lato Light" panose="020F0302020204030203" pitchFamily="34" charset="77"/>
                <a:ea typeface="Lato Hairline"/>
                <a:cs typeface="Lato Hairline"/>
                <a:sym typeface="Lato Hairline"/>
              </a:rPr>
              <a:t>We deliver cutting-edge science, analysis and support to accelerate climate action to limit warming below 1.5°C. </a:t>
            </a:r>
          </a:p>
          <a:p>
            <a:pPr marL="0" marR="0" lvl="0" indent="0" algn="l" rtl="0">
              <a:lnSpc>
                <a:spcPct val="100000"/>
              </a:lnSpc>
              <a:spcBef>
                <a:spcPts val="0"/>
              </a:spcBef>
              <a:spcAft>
                <a:spcPts val="900"/>
              </a:spcAft>
              <a:buClr>
                <a:schemeClr val="lt1"/>
              </a:buClr>
              <a:buSzPts val="1600"/>
              <a:buFont typeface="Arial"/>
              <a:buNone/>
            </a:pPr>
            <a:r>
              <a:rPr lang="en-GB" sz="1600" u="none" strike="noStrike" cap="none" dirty="0">
                <a:solidFill>
                  <a:schemeClr val="accent6"/>
                </a:solidFill>
                <a:latin typeface="Lato Light" panose="020F0302020204030203" pitchFamily="34" charset="77"/>
                <a:ea typeface="Lato Hairline"/>
                <a:cs typeface="Lato Hairline"/>
                <a:sym typeface="Lato Hairline"/>
              </a:rPr>
              <a:t>Our work empowers countries, communities and peoples on the frontlines of the climate crisis.</a:t>
            </a:r>
            <a:endParaRPr lang="en-GB" dirty="0">
              <a:solidFill>
                <a:schemeClr val="accent6"/>
              </a:solidFill>
              <a:latin typeface="Lato Light" panose="020F0302020204030203" pitchFamily="34" charset="77"/>
            </a:endParaRPr>
          </a:p>
          <a:p>
            <a:pPr marL="0" marR="0" lvl="0" indent="0" algn="l" rtl="0">
              <a:lnSpc>
                <a:spcPct val="100000"/>
              </a:lnSpc>
              <a:spcBef>
                <a:spcPts val="0"/>
              </a:spcBef>
              <a:spcAft>
                <a:spcPts val="900"/>
              </a:spcAft>
              <a:buClr>
                <a:srgbClr val="7F7F7F"/>
              </a:buClr>
              <a:buSzPts val="1600"/>
              <a:buFont typeface="Arial"/>
              <a:buNone/>
            </a:pPr>
            <a:endParaRPr sz="1600" u="none" strike="noStrike" cap="none" dirty="0">
              <a:solidFill>
                <a:schemeClr val="lt1"/>
              </a:solidFill>
              <a:latin typeface="Lato Light" panose="020F0302020204030203" pitchFamily="34" charset="77"/>
              <a:ea typeface="Lato Hairline"/>
              <a:cs typeface="Lato Hairline"/>
              <a:sym typeface="Lato Hairlin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4"/>
          <p:cNvSpPr txBox="1">
            <a:spLocks noGrp="1"/>
          </p:cNvSpPr>
          <p:nvPr>
            <p:ph type="body" idx="1"/>
          </p:nvPr>
        </p:nvSpPr>
        <p:spPr>
          <a:xfrm>
            <a:off x="556695" y="1800023"/>
            <a:ext cx="2507428" cy="3875928"/>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dk2"/>
              </a:buClr>
              <a:buSzPts val="2400"/>
              <a:buNone/>
            </a:pPr>
            <a:r>
              <a:rPr lang="en-GB" dirty="0">
                <a:solidFill>
                  <a:schemeClr val="dk2"/>
                </a:solidFill>
                <a:latin typeface="Lato Light" panose="020F0302020204030203" pitchFamily="34" charset="77"/>
                <a:ea typeface="Lato Hairline"/>
                <a:cs typeface="Lato Hairline"/>
                <a:sym typeface="Lato Hairline"/>
              </a:rPr>
              <a:t>Our work</a:t>
            </a:r>
            <a:endParaRPr dirty="0">
              <a:latin typeface="Lato Light" panose="020F0302020204030203" pitchFamily="34" charset="77"/>
            </a:endParaRPr>
          </a:p>
          <a:p>
            <a:pPr marL="0" lvl="0" indent="0" algn="l" rtl="0">
              <a:lnSpc>
                <a:spcPct val="120000"/>
              </a:lnSpc>
              <a:spcBef>
                <a:spcPts val="1000"/>
              </a:spcBef>
              <a:spcAft>
                <a:spcPts val="0"/>
              </a:spcAft>
              <a:buClr>
                <a:schemeClr val="accent6"/>
              </a:buClr>
              <a:buSzPts val="1200"/>
              <a:buNone/>
            </a:pPr>
            <a:r>
              <a:rPr lang="en-GB" sz="1400" dirty="0">
                <a:latin typeface="Lato Light" panose="020F0302020204030203" pitchFamily="34" charset="77"/>
                <a:ea typeface="Lato Hairline"/>
                <a:cs typeface="Al Tarikh" pitchFamily="2" charset="-78"/>
                <a:sym typeface="Lato Hairline"/>
              </a:rPr>
              <a:t>We produce policy-relevant science and analysis, highlighting options to accelerate progress in line with the Paris Agreement.</a:t>
            </a:r>
            <a:endParaRPr sz="2800" dirty="0">
              <a:latin typeface="Lato Light" panose="020F0302020204030203" pitchFamily="34" charset="77"/>
            </a:endParaRPr>
          </a:p>
          <a:p>
            <a:pPr marL="0" lvl="0" indent="0" algn="l" rtl="0">
              <a:lnSpc>
                <a:spcPct val="120000"/>
              </a:lnSpc>
              <a:spcBef>
                <a:spcPts val="1000"/>
              </a:spcBef>
              <a:spcAft>
                <a:spcPts val="0"/>
              </a:spcAft>
              <a:buClr>
                <a:schemeClr val="accent6"/>
              </a:buClr>
              <a:buSzPts val="1200"/>
              <a:buNone/>
            </a:pPr>
            <a:r>
              <a:rPr lang="en-GB" sz="1400" dirty="0">
                <a:latin typeface="Lato Light" panose="020F0302020204030203" pitchFamily="34" charset="77"/>
                <a:ea typeface="Lato Hairline"/>
                <a:cs typeface="Al Tarikh" pitchFamily="2" charset="-78"/>
                <a:sym typeface="Lato Hairline"/>
              </a:rPr>
              <a:t>We also provide technical support to climate vulnerable countries for their </a:t>
            </a:r>
            <a:r>
              <a:rPr lang="en-GB" sz="1400" dirty="0">
                <a:latin typeface="Lato Light" panose="020F0302020204030203" pitchFamily="34" charset="77"/>
                <a:ea typeface="Lato" panose="020F0502020204030203" pitchFamily="34" charset="0"/>
                <a:cs typeface="Al Tarikh" pitchFamily="2" charset="-78"/>
                <a:sym typeface="Lato Hairline"/>
              </a:rPr>
              <a:t>national implementation work, and in the international climate negotiations.</a:t>
            </a:r>
            <a:endParaRPr sz="2800" dirty="0">
              <a:latin typeface="Lato Light" panose="020F0302020204030203" pitchFamily="34" charset="77"/>
            </a:endParaRPr>
          </a:p>
        </p:txBody>
      </p:sp>
      <p:sp>
        <p:nvSpPr>
          <p:cNvPr id="135" name="Google Shape;135;p4"/>
          <p:cNvSpPr/>
          <p:nvPr/>
        </p:nvSpPr>
        <p:spPr>
          <a:xfrm>
            <a:off x="3668357" y="1804109"/>
            <a:ext cx="1773863" cy="1773863"/>
          </a:xfrm>
          <a:prstGeom prst="rect">
            <a:avLst/>
          </a:pr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accent1"/>
              </a:solidFill>
              <a:latin typeface="Lato Light" panose="020F0302020204030203" pitchFamily="34" charset="77"/>
              <a:ea typeface="Calibri"/>
              <a:cs typeface="Calibri"/>
              <a:sym typeface="Calibri"/>
            </a:endParaRPr>
          </a:p>
        </p:txBody>
      </p:sp>
      <p:sp>
        <p:nvSpPr>
          <p:cNvPr id="136" name="Google Shape;136;p4"/>
          <p:cNvSpPr/>
          <p:nvPr/>
        </p:nvSpPr>
        <p:spPr>
          <a:xfrm>
            <a:off x="5789176" y="1804109"/>
            <a:ext cx="1773863" cy="1773863"/>
          </a:xfrm>
          <a:prstGeom prst="rect">
            <a:avLst/>
          </a:pr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37" name="Google Shape;137;p4"/>
          <p:cNvSpPr/>
          <p:nvPr/>
        </p:nvSpPr>
        <p:spPr>
          <a:xfrm>
            <a:off x="7909995" y="1804109"/>
            <a:ext cx="1773863" cy="1773863"/>
          </a:xfrm>
          <a:prstGeom prst="rect">
            <a:avLst/>
          </a:pr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38" name="Google Shape;138;p4"/>
          <p:cNvSpPr/>
          <p:nvPr/>
        </p:nvSpPr>
        <p:spPr>
          <a:xfrm rot="10800000">
            <a:off x="10030813" y="1804109"/>
            <a:ext cx="1773863" cy="1773863"/>
          </a:xfrm>
          <a:prstGeom prst="rect">
            <a:avLst/>
          </a:pr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39" name="Google Shape;139;p4"/>
          <p:cNvSpPr/>
          <p:nvPr/>
        </p:nvSpPr>
        <p:spPr>
          <a:xfrm>
            <a:off x="3668357" y="4161828"/>
            <a:ext cx="1773863" cy="1773863"/>
          </a:xfrm>
          <a:prstGeom prst="rect">
            <a:avLst/>
          </a:pr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40" name="Google Shape;140;p4"/>
          <p:cNvSpPr/>
          <p:nvPr/>
        </p:nvSpPr>
        <p:spPr>
          <a:xfrm>
            <a:off x="5789176" y="4161828"/>
            <a:ext cx="1773863" cy="1773863"/>
          </a:xfrm>
          <a:prstGeom prst="rect">
            <a:avLst/>
          </a:pr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41" name="Google Shape;141;p4"/>
          <p:cNvSpPr/>
          <p:nvPr/>
        </p:nvSpPr>
        <p:spPr>
          <a:xfrm>
            <a:off x="7909995" y="4161828"/>
            <a:ext cx="1773863" cy="1773863"/>
          </a:xfrm>
          <a:prstGeom prst="rect">
            <a:avLst/>
          </a:pr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42" name="Google Shape;142;p4"/>
          <p:cNvSpPr/>
          <p:nvPr/>
        </p:nvSpPr>
        <p:spPr>
          <a:xfrm>
            <a:off x="10030813" y="4161828"/>
            <a:ext cx="1773863" cy="1773863"/>
          </a:xfrm>
          <a:prstGeom prst="rect">
            <a:avLst/>
          </a:pr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none" strike="noStrike" cap="none" dirty="0">
              <a:solidFill>
                <a:schemeClr val="lt1"/>
              </a:solidFill>
              <a:latin typeface="Lato Light" panose="020F0302020204030203" pitchFamily="34" charset="77"/>
              <a:ea typeface="Calibri"/>
              <a:cs typeface="Calibri"/>
              <a:sym typeface="Calibri"/>
            </a:endParaRPr>
          </a:p>
        </p:txBody>
      </p:sp>
      <p:sp>
        <p:nvSpPr>
          <p:cNvPr id="143" name="Google Shape;143;p4"/>
          <p:cNvSpPr txBox="1"/>
          <p:nvPr/>
        </p:nvSpPr>
        <p:spPr>
          <a:xfrm>
            <a:off x="3584272" y="3599488"/>
            <a:ext cx="2204904"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Climate impacts and risks</a:t>
            </a:r>
            <a:endParaRPr dirty="0">
              <a:latin typeface="Lato Light" panose="020F0302020204030203" pitchFamily="34" charset="77"/>
            </a:endParaRPr>
          </a:p>
        </p:txBody>
      </p:sp>
      <p:sp>
        <p:nvSpPr>
          <p:cNvPr id="144" name="Google Shape;144;p4"/>
          <p:cNvSpPr txBox="1"/>
          <p:nvPr/>
        </p:nvSpPr>
        <p:spPr>
          <a:xfrm>
            <a:off x="5728169" y="3599488"/>
            <a:ext cx="183487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Adaptation</a:t>
            </a:r>
            <a:endParaRPr dirty="0">
              <a:latin typeface="Lato Light" panose="020F0302020204030203" pitchFamily="34" charset="77"/>
            </a:endParaRPr>
          </a:p>
        </p:txBody>
      </p:sp>
      <p:sp>
        <p:nvSpPr>
          <p:cNvPr id="145" name="Google Shape;145;p4"/>
          <p:cNvSpPr txBox="1"/>
          <p:nvPr/>
        </p:nvSpPr>
        <p:spPr>
          <a:xfrm>
            <a:off x="7848988" y="3599488"/>
            <a:ext cx="183487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Loss and damage</a:t>
            </a:r>
            <a:endParaRPr dirty="0">
              <a:latin typeface="Lato Light" panose="020F0302020204030203" pitchFamily="34" charset="77"/>
            </a:endParaRPr>
          </a:p>
        </p:txBody>
      </p:sp>
      <p:sp>
        <p:nvSpPr>
          <p:cNvPr id="146" name="Google Shape;146;p4"/>
          <p:cNvSpPr txBox="1"/>
          <p:nvPr/>
        </p:nvSpPr>
        <p:spPr>
          <a:xfrm>
            <a:off x="9969806" y="3596173"/>
            <a:ext cx="192815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Decarbonisation targets and 1.5°C pathways</a:t>
            </a:r>
            <a:endParaRPr dirty="0">
              <a:latin typeface="Lato Light" panose="020F0302020204030203" pitchFamily="34" charset="77"/>
            </a:endParaRPr>
          </a:p>
        </p:txBody>
      </p:sp>
      <p:sp>
        <p:nvSpPr>
          <p:cNvPr id="147" name="Google Shape;147;p4"/>
          <p:cNvSpPr txBox="1"/>
          <p:nvPr/>
        </p:nvSpPr>
        <p:spPr>
          <a:xfrm>
            <a:off x="3584272" y="6008903"/>
            <a:ext cx="2204904"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Climate finance</a:t>
            </a:r>
            <a:endParaRPr dirty="0">
              <a:latin typeface="Lato Light" panose="020F0302020204030203" pitchFamily="34" charset="77"/>
            </a:endParaRPr>
          </a:p>
        </p:txBody>
      </p:sp>
      <p:sp>
        <p:nvSpPr>
          <p:cNvPr id="148" name="Google Shape;148;p4"/>
          <p:cNvSpPr txBox="1"/>
          <p:nvPr/>
        </p:nvSpPr>
        <p:spPr>
          <a:xfrm>
            <a:off x="5728169" y="6008903"/>
            <a:ext cx="183487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Climate diplomacy</a:t>
            </a:r>
            <a:endParaRPr dirty="0">
              <a:latin typeface="Lato Light" panose="020F0302020204030203" pitchFamily="34" charset="77"/>
            </a:endParaRPr>
          </a:p>
        </p:txBody>
      </p:sp>
      <p:sp>
        <p:nvSpPr>
          <p:cNvPr id="149" name="Google Shape;149;p4"/>
          <p:cNvSpPr txBox="1"/>
          <p:nvPr/>
        </p:nvSpPr>
        <p:spPr>
          <a:xfrm>
            <a:off x="7848988" y="6008903"/>
            <a:ext cx="183487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Climate justice</a:t>
            </a:r>
            <a:endParaRPr dirty="0">
              <a:latin typeface="Lato Light" panose="020F0302020204030203" pitchFamily="34" charset="77"/>
            </a:endParaRPr>
          </a:p>
        </p:txBody>
      </p:sp>
      <p:sp>
        <p:nvSpPr>
          <p:cNvPr id="150" name="Google Shape;150;p4"/>
          <p:cNvSpPr txBox="1"/>
          <p:nvPr/>
        </p:nvSpPr>
        <p:spPr>
          <a:xfrm>
            <a:off x="9969806" y="6005588"/>
            <a:ext cx="1928152"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2"/>
              </a:buClr>
              <a:buSzPts val="1200"/>
              <a:buFont typeface="Lato Hairline"/>
              <a:buNone/>
            </a:pPr>
            <a:r>
              <a:rPr lang="en-GB" sz="1200" u="none" strike="noStrike" cap="none" dirty="0">
                <a:solidFill>
                  <a:schemeClr val="dk2"/>
                </a:solidFill>
                <a:latin typeface="Lato Light" panose="020F0302020204030203" pitchFamily="34" charset="77"/>
                <a:ea typeface="Lato Hairline"/>
                <a:cs typeface="Lato Hairline"/>
                <a:sym typeface="Lato Hairline"/>
              </a:rPr>
              <a:t>The 1.5°C limit</a:t>
            </a:r>
            <a:endParaRPr dirty="0">
              <a:latin typeface="Lato Light" panose="020F0302020204030203" pitchFamily="34"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3" name="Picture 2">
            <a:extLst>
              <a:ext uri="{FF2B5EF4-FFF2-40B4-BE49-F238E27FC236}">
                <a16:creationId xmlns:a16="http://schemas.microsoft.com/office/drawing/2014/main" id="{C7CD43D5-5E6D-CA7C-9268-37773F32C9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5533" y="383016"/>
            <a:ext cx="9720934" cy="5468025"/>
          </a:xfrm>
          <a:prstGeom prst="rect">
            <a:avLst/>
          </a:prstGeom>
        </p:spPr>
      </p:pic>
      <p:sp>
        <p:nvSpPr>
          <p:cNvPr id="155" name="Google Shape;155;p5"/>
          <p:cNvSpPr txBox="1"/>
          <p:nvPr/>
        </p:nvSpPr>
        <p:spPr>
          <a:xfrm>
            <a:off x="5799841" y="5141735"/>
            <a:ext cx="6094428"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u="none" strike="noStrike" cap="none" dirty="0">
                <a:solidFill>
                  <a:schemeClr val="dk2"/>
                </a:solidFill>
                <a:latin typeface="Lato Light" panose="020F0302020204030203" pitchFamily="34" charset="77"/>
                <a:ea typeface="Lato Hairline"/>
                <a:cs typeface="Lato Hairline"/>
                <a:sym typeface="Lato Hairline"/>
              </a:rPr>
              <a:t>Where we work</a:t>
            </a:r>
            <a:endParaRPr dirty="0">
              <a:latin typeface="Lato Light" panose="020F0302020204030203" pitchFamily="34" charset="77"/>
            </a:endParaRPr>
          </a:p>
          <a:p>
            <a:pPr marL="0" marR="0" lvl="0" indent="0" algn="l" rtl="0">
              <a:spcBef>
                <a:spcPts val="0"/>
              </a:spcBef>
              <a:spcAft>
                <a:spcPts val="0"/>
              </a:spcAft>
              <a:buNone/>
            </a:pPr>
            <a:endParaRPr sz="1400" u="none" strike="noStrike" cap="none" dirty="0">
              <a:solidFill>
                <a:schemeClr val="accent6"/>
              </a:solidFill>
              <a:latin typeface="Lato Light" panose="020F0302020204030203" pitchFamily="34" charset="77"/>
              <a:ea typeface="Lato Hairline"/>
              <a:cs typeface="Lato Hairline"/>
              <a:sym typeface="Lato Hairline"/>
            </a:endParaRPr>
          </a:p>
          <a:p>
            <a:pPr marL="0" marR="0" lvl="0" indent="0" algn="l" rtl="0">
              <a:spcBef>
                <a:spcPts val="0"/>
              </a:spcBef>
              <a:spcAft>
                <a:spcPts val="0"/>
              </a:spcAft>
              <a:buNone/>
            </a:pPr>
            <a:r>
              <a:rPr lang="en-GB" sz="1400" u="none" strike="noStrike" cap="none" dirty="0">
                <a:solidFill>
                  <a:schemeClr val="accent6"/>
                </a:solidFill>
                <a:latin typeface="Lato Light" panose="020F0302020204030203" pitchFamily="34" charset="77"/>
                <a:ea typeface="Lato Hairline"/>
                <a:cs typeface="Lato Hairline"/>
                <a:sym typeface="Lato Hairline"/>
              </a:rPr>
              <a:t>Our international team of 130 experts and support staff work from our headquarters in Berlin and our regional offices in Africa, Australia and the Pacific, the Caribbean, North America and South Asia.</a:t>
            </a:r>
            <a:endParaRPr sz="1800" u="none" strike="noStrike" cap="none" dirty="0">
              <a:solidFill>
                <a:schemeClr val="dk1"/>
              </a:solidFill>
              <a:latin typeface="Lato Light" panose="020F0302020204030203" pitchFamily="34" charset="77"/>
              <a:ea typeface="Calibri"/>
              <a:cs typeface="Calibri"/>
              <a:sym typeface="Calibri"/>
            </a:endParaRPr>
          </a:p>
        </p:txBody>
      </p:sp>
      <p:pic>
        <p:nvPicPr>
          <p:cNvPr id="4" name="Google Shape;13;p7">
            <a:extLst>
              <a:ext uri="{FF2B5EF4-FFF2-40B4-BE49-F238E27FC236}">
                <a16:creationId xmlns:a16="http://schemas.microsoft.com/office/drawing/2014/main" id="{D6611393-20EF-B67A-9791-05666D968578}"/>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919252" y="545162"/>
            <a:ext cx="1723132" cy="43912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4BBE1-383C-8C6A-5720-94EF51D3C7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7FC252-43E5-BCFB-95F7-6D22CED32310}"/>
              </a:ext>
            </a:extLst>
          </p:cNvPr>
          <p:cNvSpPr>
            <a:spLocks noGrp="1"/>
          </p:cNvSpPr>
          <p:nvPr>
            <p:ph type="title"/>
          </p:nvPr>
        </p:nvSpPr>
        <p:spPr>
          <a:xfrm>
            <a:off x="779481" y="0"/>
            <a:ext cx="10515600" cy="825722"/>
          </a:xfrm>
        </p:spPr>
        <p:txBody>
          <a:bodyPr/>
          <a:lstStyle/>
          <a:p>
            <a:r>
              <a:rPr lang="en-GB" dirty="0"/>
              <a:t>My background</a:t>
            </a:r>
          </a:p>
        </p:txBody>
      </p:sp>
      <p:sp>
        <p:nvSpPr>
          <p:cNvPr id="5" name="Text Placeholder 4">
            <a:extLst>
              <a:ext uri="{FF2B5EF4-FFF2-40B4-BE49-F238E27FC236}">
                <a16:creationId xmlns:a16="http://schemas.microsoft.com/office/drawing/2014/main" id="{080EF122-4D72-BDA3-CBB8-3C1DBED8B9D3}"/>
              </a:ext>
            </a:extLst>
          </p:cNvPr>
          <p:cNvSpPr>
            <a:spLocks noGrp="1"/>
          </p:cNvSpPr>
          <p:nvPr>
            <p:ph type="body" idx="2"/>
          </p:nvPr>
        </p:nvSpPr>
        <p:spPr>
          <a:xfrm>
            <a:off x="457200" y="729344"/>
            <a:ext cx="11099800" cy="6230256"/>
          </a:xfrm>
        </p:spPr>
        <p:txBody>
          <a:bodyPr>
            <a:normAutofit fontScale="70000" lnSpcReduction="20000"/>
          </a:bodyPr>
          <a:lstStyle/>
          <a:p>
            <a:r>
              <a:rPr lang="en-US" dirty="0"/>
              <a:t>BA Geosciences, Princeton (1998-2002)</a:t>
            </a:r>
          </a:p>
          <a:p>
            <a:r>
              <a:rPr lang="en-US" dirty="0"/>
              <a:t>Physical oceanography grad student MIT/WHOI (2002-2004)</a:t>
            </a:r>
          </a:p>
          <a:p>
            <a:r>
              <a:rPr lang="en-US" dirty="0"/>
              <a:t>Intern NASA-GISS (2005-2006): worked on NYCDEP report with Cynthia Rosenzweig and Radley Horton</a:t>
            </a:r>
          </a:p>
          <a:p>
            <a:r>
              <a:rPr lang="en-US" dirty="0"/>
              <a:t>MA in Climate and Society, Columbia (2005-2006)</a:t>
            </a:r>
          </a:p>
          <a:p>
            <a:r>
              <a:rPr lang="en-US" dirty="0"/>
              <a:t>Staff Associate IRI/Columbia (2006-2008): developed drought index insurance contracts for Millennium Villages project</a:t>
            </a:r>
          </a:p>
          <a:p>
            <a:r>
              <a:rPr lang="en-US" dirty="0"/>
              <a:t>PhD Geography, Rutgers (2009-2015): index insurance in the West African Sahel in a changing climate context</a:t>
            </a:r>
          </a:p>
          <a:p>
            <a:r>
              <a:rPr lang="en-US" dirty="0"/>
              <a:t>Postdoctoral Associate, Princeton Environmental Institute (2015-2016): interdisciplinary integrated assessment model research to explore issues of equity and health in mitigation scenarios</a:t>
            </a:r>
          </a:p>
          <a:p>
            <a:r>
              <a:rPr lang="en-US" dirty="0"/>
              <a:t>Postdoctoral Scientist, IRI/Columbia (2016-2019): seasonal forecasting in Africa for food security applications, trained meteorologists on IRI tools</a:t>
            </a:r>
          </a:p>
          <a:p>
            <a:r>
              <a:rPr lang="en-US" dirty="0"/>
              <a:t>Senior Staff Associate, IRI/Columbia (2019-2022): seasonal forecasting and forecast-based financing in Africa (primarily focused on food security), some work on climate &amp; public health, trained meteorologists on IRI tools</a:t>
            </a:r>
          </a:p>
          <a:p>
            <a:r>
              <a:rPr lang="en-US" dirty="0"/>
              <a:t>Senior Scientist, Loss and Damage, Climate Analytics (Nov 2024-present): develop multi-sector loss and damage strategies for SIDS and LDCs, contribute to scientific reports, explore intersection of loss and damage and climate justice/equity</a:t>
            </a:r>
          </a:p>
          <a:p>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2522336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9CB16-5017-B163-E499-A4EB0B75FE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3D9C3C-473B-4518-1C43-76AB70A745C4}"/>
              </a:ext>
            </a:extLst>
          </p:cNvPr>
          <p:cNvSpPr>
            <a:spLocks noGrp="1"/>
          </p:cNvSpPr>
          <p:nvPr>
            <p:ph type="title"/>
          </p:nvPr>
        </p:nvSpPr>
        <p:spPr>
          <a:xfrm>
            <a:off x="838200" y="365125"/>
            <a:ext cx="10515600" cy="1325563"/>
          </a:xfrm>
        </p:spPr>
        <p:txBody>
          <a:bodyPr/>
          <a:lstStyle/>
          <a:p>
            <a:r>
              <a:rPr lang="en-GB" dirty="0"/>
              <a:t>Outline</a:t>
            </a:r>
          </a:p>
        </p:txBody>
      </p:sp>
      <p:sp>
        <p:nvSpPr>
          <p:cNvPr id="5" name="Text Placeholder 4">
            <a:extLst>
              <a:ext uri="{FF2B5EF4-FFF2-40B4-BE49-F238E27FC236}">
                <a16:creationId xmlns:a16="http://schemas.microsoft.com/office/drawing/2014/main" id="{DA288F71-5FDF-1275-0D35-8ED0326B29CE}"/>
              </a:ext>
            </a:extLst>
          </p:cNvPr>
          <p:cNvSpPr>
            <a:spLocks noGrp="1"/>
          </p:cNvSpPr>
          <p:nvPr>
            <p:ph type="body" idx="2"/>
          </p:nvPr>
        </p:nvSpPr>
        <p:spPr>
          <a:xfrm>
            <a:off x="720762" y="1441525"/>
            <a:ext cx="10633038" cy="4735438"/>
          </a:xfrm>
        </p:spPr>
        <p:txBody>
          <a:bodyPr>
            <a:normAutofit/>
          </a:bodyPr>
          <a:lstStyle/>
          <a:p>
            <a:r>
              <a:rPr lang="en-US" dirty="0"/>
              <a:t>Loss and Damage Definition</a:t>
            </a:r>
          </a:p>
          <a:p>
            <a:r>
              <a:rPr lang="en-US" dirty="0"/>
              <a:t>Impacts and Costs of Delayed Action</a:t>
            </a:r>
          </a:p>
          <a:p>
            <a:r>
              <a:rPr lang="en-US" dirty="0"/>
              <a:t>Ongoing Loss and Damage Work at Climate Analytics</a:t>
            </a:r>
          </a:p>
          <a:p>
            <a:r>
              <a:rPr lang="en-US" dirty="0"/>
              <a:t>The Intersection of Climate Modelling and Loss and Damage</a:t>
            </a:r>
          </a:p>
          <a:p>
            <a:r>
              <a:rPr lang="en-US" dirty="0"/>
              <a:t>Resistance and Adaptation to the Present Reality</a:t>
            </a:r>
          </a:p>
          <a:p>
            <a:pPr lvl="1"/>
            <a:endParaRPr lang="en-US" dirty="0"/>
          </a:p>
          <a:p>
            <a:pPr lvl="1"/>
            <a:endParaRPr lang="en-US" dirty="0"/>
          </a:p>
          <a:p>
            <a:endParaRPr lang="en-US" dirty="0"/>
          </a:p>
        </p:txBody>
      </p:sp>
    </p:spTree>
    <p:extLst>
      <p:ext uri="{BB962C8B-B14F-4D97-AF65-F5344CB8AC3E}">
        <p14:creationId xmlns:p14="http://schemas.microsoft.com/office/powerpoint/2010/main" val="1758214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D10FE-7D97-6C04-4FB3-283F00A6C926}"/>
              </a:ext>
            </a:extLst>
          </p:cNvPr>
          <p:cNvSpPr>
            <a:spLocks noGrp="1"/>
          </p:cNvSpPr>
          <p:nvPr>
            <p:ph type="title"/>
          </p:nvPr>
        </p:nvSpPr>
        <p:spPr>
          <a:xfrm>
            <a:off x="838200" y="365126"/>
            <a:ext cx="10515600" cy="751156"/>
          </a:xfrm>
        </p:spPr>
        <p:txBody>
          <a:bodyPr/>
          <a:lstStyle/>
          <a:p>
            <a:pPr algn="ctr"/>
            <a:r>
              <a:rPr lang="en-US" dirty="0"/>
              <a:t>Loss and Damage overview</a:t>
            </a:r>
          </a:p>
        </p:txBody>
      </p:sp>
      <p:sp>
        <p:nvSpPr>
          <p:cNvPr id="3" name="Content Placeholder 2">
            <a:extLst>
              <a:ext uri="{FF2B5EF4-FFF2-40B4-BE49-F238E27FC236}">
                <a16:creationId xmlns:a16="http://schemas.microsoft.com/office/drawing/2014/main" id="{F0AF6267-B50D-6E2F-FF39-1C5CDAE54C44}"/>
              </a:ext>
            </a:extLst>
          </p:cNvPr>
          <p:cNvSpPr>
            <a:spLocks noGrp="1"/>
          </p:cNvSpPr>
          <p:nvPr>
            <p:ph idx="1"/>
          </p:nvPr>
        </p:nvSpPr>
        <p:spPr>
          <a:xfrm>
            <a:off x="149817" y="1183742"/>
            <a:ext cx="5537681" cy="5674258"/>
          </a:xfrm>
        </p:spPr>
        <p:txBody>
          <a:bodyPr>
            <a:normAutofit fontScale="85000" lnSpcReduction="20000"/>
          </a:bodyPr>
          <a:lstStyle/>
          <a:p>
            <a:r>
              <a:rPr lang="en-US" dirty="0"/>
              <a:t>What is climate-related loss and damage?</a:t>
            </a:r>
          </a:p>
          <a:p>
            <a:pPr lvl="1"/>
            <a:r>
              <a:rPr lang="en-US" dirty="0"/>
              <a:t>Human, health, economic, ecological, cultural and resilience related adverse impacts incurred from climate extremes and change</a:t>
            </a:r>
          </a:p>
          <a:p>
            <a:r>
              <a:rPr lang="en-US" dirty="0"/>
              <a:t>Drivers of loss and damage?</a:t>
            </a:r>
          </a:p>
          <a:p>
            <a:pPr lvl="1"/>
            <a:r>
              <a:rPr lang="en-US" dirty="0"/>
              <a:t>Hazard: </a:t>
            </a:r>
            <a:r>
              <a:rPr lang="en-US" dirty="0">
                <a:solidFill>
                  <a:schemeClr val="bg1">
                    <a:lumMod val="65000"/>
                  </a:schemeClr>
                </a:solidFill>
              </a:rPr>
              <a:t>hydrometeorological, temperature and sea level rise</a:t>
            </a:r>
          </a:p>
          <a:p>
            <a:pPr lvl="1"/>
            <a:r>
              <a:rPr lang="en-US" dirty="0"/>
              <a:t>Exposure: </a:t>
            </a:r>
            <a:r>
              <a:rPr lang="en-US" dirty="0">
                <a:solidFill>
                  <a:schemeClr val="bg1">
                    <a:lumMod val="65000"/>
                  </a:schemeClr>
                </a:solidFill>
              </a:rPr>
              <a:t>people and assets at risk</a:t>
            </a:r>
          </a:p>
          <a:p>
            <a:pPr lvl="1"/>
            <a:r>
              <a:rPr lang="en-US" dirty="0"/>
              <a:t>Vulnerability: </a:t>
            </a:r>
            <a:r>
              <a:rPr lang="en-US" dirty="0">
                <a:solidFill>
                  <a:schemeClr val="bg1">
                    <a:lumMod val="65000"/>
                  </a:schemeClr>
                </a:solidFill>
              </a:rPr>
              <a:t>likelihood of adverse impact in exposed communities </a:t>
            </a:r>
          </a:p>
          <a:p>
            <a:r>
              <a:rPr lang="en-US" dirty="0"/>
              <a:t>Why is it important for SIDS?</a:t>
            </a:r>
          </a:p>
          <a:p>
            <a:pPr lvl="1"/>
            <a:r>
              <a:rPr lang="en-US" dirty="0"/>
              <a:t>High hazard </a:t>
            </a:r>
            <a:r>
              <a:rPr lang="en-US" dirty="0">
                <a:solidFill>
                  <a:schemeClr val="bg1">
                    <a:lumMod val="65000"/>
                  </a:schemeClr>
                </a:solidFill>
              </a:rPr>
              <a:t>(</a:t>
            </a:r>
            <a:r>
              <a:rPr lang="en-US" dirty="0" err="1">
                <a:solidFill>
                  <a:schemeClr val="bg1">
                    <a:lumMod val="65000"/>
                  </a:schemeClr>
                </a:solidFill>
              </a:rPr>
              <a:t>eg.</a:t>
            </a:r>
            <a:r>
              <a:rPr lang="en-US" dirty="0">
                <a:solidFill>
                  <a:schemeClr val="bg1">
                    <a:lumMod val="65000"/>
                  </a:schemeClr>
                </a:solidFill>
              </a:rPr>
              <a:t> hurricane, SLR)</a:t>
            </a:r>
          </a:p>
          <a:p>
            <a:pPr lvl="1"/>
            <a:r>
              <a:rPr lang="en-US" dirty="0"/>
              <a:t>High exposure </a:t>
            </a:r>
            <a:r>
              <a:rPr lang="en-US" dirty="0">
                <a:solidFill>
                  <a:schemeClr val="bg1">
                    <a:lumMod val="65000"/>
                  </a:schemeClr>
                </a:solidFill>
              </a:rPr>
              <a:t>(</a:t>
            </a:r>
            <a:r>
              <a:rPr lang="en-US" dirty="0" err="1">
                <a:solidFill>
                  <a:schemeClr val="bg1">
                    <a:lumMod val="65000"/>
                  </a:schemeClr>
                </a:solidFill>
              </a:rPr>
              <a:t>eg.</a:t>
            </a:r>
            <a:r>
              <a:rPr lang="en-US" dirty="0">
                <a:solidFill>
                  <a:schemeClr val="bg1">
                    <a:lumMod val="65000"/>
                  </a:schemeClr>
                </a:solidFill>
              </a:rPr>
              <a:t> large coastal populations)</a:t>
            </a:r>
          </a:p>
          <a:p>
            <a:pPr lvl="1"/>
            <a:r>
              <a:rPr lang="en-US" dirty="0"/>
              <a:t>Varying vulnerability </a:t>
            </a:r>
          </a:p>
          <a:p>
            <a:pPr lvl="1"/>
            <a:r>
              <a:rPr lang="en-US" dirty="0"/>
              <a:t>Reporting L&amp;D -&gt; funding -&gt; pressure on emitters and wealthy countries</a:t>
            </a:r>
          </a:p>
        </p:txBody>
      </p:sp>
      <p:pic>
        <p:nvPicPr>
          <p:cNvPr id="4" name="Picture 3">
            <a:extLst>
              <a:ext uri="{FF2B5EF4-FFF2-40B4-BE49-F238E27FC236}">
                <a16:creationId xmlns:a16="http://schemas.microsoft.com/office/drawing/2014/main" id="{4B54A6BA-8E1A-FC08-9D73-36A6254570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76" y="1281377"/>
            <a:ext cx="3098430" cy="2269599"/>
          </a:xfrm>
          <a:prstGeom prst="rect">
            <a:avLst/>
          </a:prstGeom>
        </p:spPr>
      </p:pic>
      <p:pic>
        <p:nvPicPr>
          <p:cNvPr id="6" name="Picture 5" descr="A flooded road with a wall&#10;&#10;Description automatically generated with medium confidence">
            <a:extLst>
              <a:ext uri="{FF2B5EF4-FFF2-40B4-BE49-F238E27FC236}">
                <a16:creationId xmlns:a16="http://schemas.microsoft.com/office/drawing/2014/main" id="{8E97F0EC-25ED-1ABD-216F-14D7C22FF14E}"/>
              </a:ext>
            </a:extLst>
          </p:cNvPr>
          <p:cNvPicPr>
            <a:picLocks noChangeAspect="1"/>
          </p:cNvPicPr>
          <p:nvPr/>
        </p:nvPicPr>
        <p:blipFill>
          <a:blip r:embed="rId4"/>
          <a:stretch>
            <a:fillRect/>
          </a:stretch>
        </p:blipFill>
        <p:spPr>
          <a:xfrm>
            <a:off x="7373763" y="3773462"/>
            <a:ext cx="3462456" cy="2310358"/>
          </a:xfrm>
          <a:prstGeom prst="rect">
            <a:avLst/>
          </a:prstGeom>
        </p:spPr>
      </p:pic>
    </p:spTree>
    <p:extLst>
      <p:ext uri="{BB962C8B-B14F-4D97-AF65-F5344CB8AC3E}">
        <p14:creationId xmlns:p14="http://schemas.microsoft.com/office/powerpoint/2010/main" val="4019314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5CBED-4FD9-10BF-43EB-CC58D48319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08E8AA-16C5-62C5-8926-C0AD86D5C9EF}"/>
              </a:ext>
            </a:extLst>
          </p:cNvPr>
          <p:cNvSpPr>
            <a:spLocks noGrp="1"/>
          </p:cNvSpPr>
          <p:nvPr>
            <p:ph type="title"/>
          </p:nvPr>
        </p:nvSpPr>
        <p:spPr>
          <a:xfrm>
            <a:off x="838200" y="197338"/>
            <a:ext cx="10515600" cy="967397"/>
          </a:xfrm>
        </p:spPr>
        <p:txBody>
          <a:bodyPr/>
          <a:lstStyle/>
          <a:p>
            <a:pPr algn="ctr"/>
            <a:r>
              <a:rPr lang="en-US" dirty="0"/>
              <a:t>Framing Loss and Damage </a:t>
            </a:r>
          </a:p>
        </p:txBody>
      </p:sp>
      <p:graphicFrame>
        <p:nvGraphicFramePr>
          <p:cNvPr id="8" name="Diagram 7">
            <a:extLst>
              <a:ext uri="{FF2B5EF4-FFF2-40B4-BE49-F238E27FC236}">
                <a16:creationId xmlns:a16="http://schemas.microsoft.com/office/drawing/2014/main" id="{E3084391-4C6B-454F-14E3-58C754B99D89}"/>
              </a:ext>
            </a:extLst>
          </p:cNvPr>
          <p:cNvGraphicFramePr/>
          <p:nvPr>
            <p:extLst>
              <p:ext uri="{D42A27DB-BD31-4B8C-83A1-F6EECF244321}">
                <p14:modId xmlns:p14="http://schemas.microsoft.com/office/powerpoint/2010/main" val="3806648538"/>
              </p:ext>
            </p:extLst>
          </p:nvPr>
        </p:nvGraphicFramePr>
        <p:xfrm>
          <a:off x="1136650" y="949243"/>
          <a:ext cx="9918700" cy="5940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0116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5ED9F-5F48-C89F-435D-7931241D6A53}"/>
              </a:ext>
            </a:extLst>
          </p:cNvPr>
          <p:cNvSpPr>
            <a:spLocks noGrp="1"/>
          </p:cNvSpPr>
          <p:nvPr>
            <p:ph type="title"/>
          </p:nvPr>
        </p:nvSpPr>
        <p:spPr>
          <a:xfrm>
            <a:off x="35859" y="46731"/>
            <a:ext cx="8624047" cy="1041526"/>
          </a:xfrm>
        </p:spPr>
        <p:txBody>
          <a:bodyPr>
            <a:normAutofit/>
          </a:bodyPr>
          <a:lstStyle/>
          <a:p>
            <a:pPr algn="ctr"/>
            <a:r>
              <a:rPr lang="en-US" sz="4000" dirty="0"/>
              <a:t>Short Term Impacts, Loss and Damage</a:t>
            </a:r>
          </a:p>
        </p:txBody>
      </p:sp>
      <p:sp>
        <p:nvSpPr>
          <p:cNvPr id="3" name="Content Placeholder 2">
            <a:extLst>
              <a:ext uri="{FF2B5EF4-FFF2-40B4-BE49-F238E27FC236}">
                <a16:creationId xmlns:a16="http://schemas.microsoft.com/office/drawing/2014/main" id="{DDE34008-0189-97C0-F66A-159862CC1C70}"/>
              </a:ext>
            </a:extLst>
          </p:cNvPr>
          <p:cNvSpPr>
            <a:spLocks noGrp="1"/>
          </p:cNvSpPr>
          <p:nvPr>
            <p:ph idx="1"/>
          </p:nvPr>
        </p:nvSpPr>
        <p:spPr>
          <a:xfrm>
            <a:off x="333232" y="698324"/>
            <a:ext cx="7789257" cy="6260616"/>
          </a:xfrm>
        </p:spPr>
        <p:txBody>
          <a:bodyPr>
            <a:normAutofit fontScale="47500" lnSpcReduction="20000"/>
          </a:bodyPr>
          <a:lstStyle/>
          <a:p>
            <a:r>
              <a:rPr lang="en-US" sz="2900" dirty="0"/>
              <a:t>Deaths </a:t>
            </a:r>
          </a:p>
          <a:p>
            <a:pPr lvl="1"/>
            <a:r>
              <a:rPr lang="en-US" sz="2500" dirty="0"/>
              <a:t>Hundreds of thousands of deaths per year from climate change already (multiple sources)</a:t>
            </a:r>
          </a:p>
          <a:p>
            <a:pPr lvl="1"/>
            <a:r>
              <a:rPr lang="en-US" sz="2500" dirty="0"/>
              <a:t>Loss of life dominant source of economic loss from extreme events attributable to climate change (</a:t>
            </a:r>
            <a:r>
              <a:rPr lang="en-US" sz="2500" dirty="0">
                <a:hlinkClick r:id="rId2"/>
              </a:rPr>
              <a:t>Newman and Noy 2023</a:t>
            </a:r>
            <a:r>
              <a:rPr lang="en-US" sz="2500" dirty="0"/>
              <a:t>)</a:t>
            </a:r>
          </a:p>
          <a:p>
            <a:pPr lvl="1"/>
            <a:r>
              <a:rPr lang="en-US" sz="2500" dirty="0"/>
              <a:t>Estimates of at least 250,000 deaths/year already from all climate related causes in period from present to 2030 (</a:t>
            </a:r>
            <a:r>
              <a:rPr lang="en-US" sz="2500" dirty="0">
                <a:hlinkClick r:id="rId3"/>
              </a:rPr>
              <a:t>WHO</a:t>
            </a:r>
            <a:r>
              <a:rPr lang="en-US" sz="2500" dirty="0"/>
              <a:t>)</a:t>
            </a:r>
          </a:p>
          <a:p>
            <a:r>
              <a:rPr lang="en-US" sz="2900" dirty="0"/>
              <a:t>Displacements</a:t>
            </a:r>
          </a:p>
          <a:p>
            <a:pPr lvl="1"/>
            <a:r>
              <a:rPr lang="en-US" sz="2500" dirty="0"/>
              <a:t>Majority of climate related displacements are internally displaced people - IDPs (</a:t>
            </a:r>
            <a:r>
              <a:rPr lang="en-US" sz="2500" dirty="0">
                <a:hlinkClick r:id="rId4"/>
              </a:rPr>
              <a:t>IDMC</a:t>
            </a:r>
            <a:r>
              <a:rPr lang="en-US" sz="2500" dirty="0"/>
              <a:t>)</a:t>
            </a:r>
          </a:p>
          <a:p>
            <a:pPr lvl="1"/>
            <a:r>
              <a:rPr lang="en-US" sz="2500" dirty="0"/>
              <a:t>Over 30 million IDPs in 2022 from climate/weather disasters (</a:t>
            </a:r>
            <a:r>
              <a:rPr lang="en-US" sz="2500" dirty="0">
                <a:hlinkClick r:id="rId5"/>
              </a:rPr>
              <a:t>IDMC</a:t>
            </a:r>
            <a:r>
              <a:rPr lang="en-US" sz="2500" dirty="0"/>
              <a:t> and </a:t>
            </a:r>
            <a:r>
              <a:rPr lang="en-US" sz="2500" dirty="0">
                <a:hlinkClick r:id="rId6"/>
              </a:rPr>
              <a:t>UNHCR</a:t>
            </a:r>
            <a:r>
              <a:rPr lang="en-US" sz="2500" dirty="0"/>
              <a:t>) - ~40% increase from 2008 </a:t>
            </a:r>
          </a:p>
          <a:p>
            <a:r>
              <a:rPr lang="en-US" sz="2900" dirty="0"/>
              <a:t>Health impacts (</a:t>
            </a:r>
            <a:r>
              <a:rPr lang="en-US" sz="3200" dirty="0">
                <a:hlinkClick r:id="rId3"/>
              </a:rPr>
              <a:t>WHO</a:t>
            </a:r>
            <a:r>
              <a:rPr lang="en-US" sz="2900" dirty="0"/>
              <a:t>)</a:t>
            </a:r>
          </a:p>
          <a:p>
            <a:pPr lvl="1"/>
            <a:r>
              <a:rPr lang="en-US" sz="2500" dirty="0"/>
              <a:t>Heat: heat stroke, cardiovascular complications, respiratory impairments</a:t>
            </a:r>
          </a:p>
          <a:p>
            <a:pPr lvl="1"/>
            <a:r>
              <a:rPr lang="en-US" sz="2500" dirty="0"/>
              <a:t>Storms: injuries, disease from floodwaters, mold, food insecurity, water borne diseases</a:t>
            </a:r>
          </a:p>
          <a:p>
            <a:pPr lvl="1"/>
            <a:r>
              <a:rPr lang="en-US" sz="2500" dirty="0"/>
              <a:t>Vector-borne diseases: changes in ranges and suitability of pathogens</a:t>
            </a:r>
          </a:p>
          <a:p>
            <a:r>
              <a:rPr lang="en-US" sz="2900" dirty="0"/>
              <a:t>Water disruptions (</a:t>
            </a:r>
            <a:r>
              <a:rPr lang="en-US" sz="2900" dirty="0">
                <a:hlinkClick r:id="rId7"/>
              </a:rPr>
              <a:t>WMO</a:t>
            </a:r>
            <a:r>
              <a:rPr lang="en-US" sz="2900" dirty="0"/>
              <a:t>)</a:t>
            </a:r>
          </a:p>
          <a:p>
            <a:pPr lvl="1"/>
            <a:r>
              <a:rPr lang="en-US" sz="2500" dirty="0"/>
              <a:t>Supply impacts – long term changes and variability/reliability</a:t>
            </a:r>
          </a:p>
          <a:p>
            <a:pPr lvl="1"/>
            <a:r>
              <a:rPr lang="en-US" sz="2500" dirty="0"/>
              <a:t>Quality impacts – turbidity, increased temperature</a:t>
            </a:r>
          </a:p>
          <a:p>
            <a:pPr lvl="1"/>
            <a:r>
              <a:rPr lang="en-US" sz="2500" dirty="0"/>
              <a:t>Saline intrusion – of particular concern to SIDS</a:t>
            </a:r>
          </a:p>
          <a:p>
            <a:r>
              <a:rPr lang="en-US" sz="2900" dirty="0"/>
              <a:t>Risks to food systems (</a:t>
            </a:r>
            <a:r>
              <a:rPr lang="en-US" sz="2900" dirty="0">
                <a:hlinkClick r:id="rId8"/>
              </a:rPr>
              <a:t>AGMIP</a:t>
            </a:r>
            <a:r>
              <a:rPr lang="en-US" sz="2900" dirty="0"/>
              <a:t>)</a:t>
            </a:r>
          </a:p>
          <a:p>
            <a:pPr lvl="1"/>
            <a:r>
              <a:rPr lang="en-US" sz="2500" dirty="0"/>
              <a:t>Adverse impacts on yields – particularly in dryland regions</a:t>
            </a:r>
          </a:p>
          <a:p>
            <a:pPr lvl="1"/>
            <a:r>
              <a:rPr lang="en-US" sz="2500" dirty="0"/>
              <a:t>Changes in nutrient composition</a:t>
            </a:r>
          </a:p>
          <a:p>
            <a:pPr lvl="1"/>
            <a:r>
              <a:rPr lang="en-US" sz="2500" dirty="0"/>
              <a:t>Pest invasions</a:t>
            </a:r>
          </a:p>
          <a:p>
            <a:pPr lvl="1"/>
            <a:r>
              <a:rPr lang="en-US" sz="2500" dirty="0"/>
              <a:t>Some agricultural benefits in high latitude regions</a:t>
            </a:r>
          </a:p>
          <a:p>
            <a:endParaRPr lang="en-US" dirty="0"/>
          </a:p>
        </p:txBody>
      </p:sp>
      <p:pic>
        <p:nvPicPr>
          <p:cNvPr id="7" name="Picture 6">
            <a:extLst>
              <a:ext uri="{FF2B5EF4-FFF2-40B4-BE49-F238E27FC236}">
                <a16:creationId xmlns:a16="http://schemas.microsoft.com/office/drawing/2014/main" id="{2BD10D66-4F1C-6DB8-40D7-2EA8FB8AF60D}"/>
              </a:ext>
            </a:extLst>
          </p:cNvPr>
          <p:cNvPicPr>
            <a:picLocks noChangeAspect="1"/>
          </p:cNvPicPr>
          <p:nvPr/>
        </p:nvPicPr>
        <p:blipFill>
          <a:blip r:embed="rId9"/>
          <a:stretch>
            <a:fillRect/>
          </a:stretch>
        </p:blipFill>
        <p:spPr>
          <a:xfrm>
            <a:off x="8399181" y="3970631"/>
            <a:ext cx="3675208" cy="2630071"/>
          </a:xfrm>
          <a:prstGeom prst="rect">
            <a:avLst/>
          </a:prstGeom>
        </p:spPr>
      </p:pic>
      <p:pic>
        <p:nvPicPr>
          <p:cNvPr id="6" name="Picture 5" descr="A graph with blue and green lines&#10;&#10;Description automatically generated with medium confidence">
            <a:extLst>
              <a:ext uri="{FF2B5EF4-FFF2-40B4-BE49-F238E27FC236}">
                <a16:creationId xmlns:a16="http://schemas.microsoft.com/office/drawing/2014/main" id="{4751FC0F-CAE5-8214-B938-42998BADF54E}"/>
              </a:ext>
            </a:extLst>
          </p:cNvPr>
          <p:cNvPicPr>
            <a:picLocks noChangeAspect="1"/>
          </p:cNvPicPr>
          <p:nvPr/>
        </p:nvPicPr>
        <p:blipFill>
          <a:blip r:embed="rId10"/>
          <a:stretch>
            <a:fillRect/>
          </a:stretch>
        </p:blipFill>
        <p:spPr>
          <a:xfrm>
            <a:off x="8397432" y="1330036"/>
            <a:ext cx="3676957" cy="2410691"/>
          </a:xfrm>
          <a:prstGeom prst="rect">
            <a:avLst/>
          </a:prstGeom>
        </p:spPr>
      </p:pic>
    </p:spTree>
    <p:extLst>
      <p:ext uri="{BB962C8B-B14F-4D97-AF65-F5344CB8AC3E}">
        <p14:creationId xmlns:p14="http://schemas.microsoft.com/office/powerpoint/2010/main" val="1809210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00671-FA0E-5245-FE6C-C9B011EDBF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B7263B-BE88-A83C-47B2-A9BA4C2CC7A4}"/>
              </a:ext>
            </a:extLst>
          </p:cNvPr>
          <p:cNvSpPr>
            <a:spLocks noGrp="1"/>
          </p:cNvSpPr>
          <p:nvPr>
            <p:ph type="title"/>
          </p:nvPr>
        </p:nvSpPr>
        <p:spPr>
          <a:xfrm>
            <a:off x="35859" y="60717"/>
            <a:ext cx="9108141" cy="889309"/>
          </a:xfrm>
        </p:spPr>
        <p:txBody>
          <a:bodyPr>
            <a:normAutofit/>
          </a:bodyPr>
          <a:lstStyle/>
          <a:p>
            <a:pPr algn="ctr"/>
            <a:r>
              <a:rPr lang="en-US" sz="4000" dirty="0"/>
              <a:t>Long Term Impacts, Loss and Damage</a:t>
            </a:r>
          </a:p>
        </p:txBody>
      </p:sp>
      <p:sp>
        <p:nvSpPr>
          <p:cNvPr id="3" name="Content Placeholder 2">
            <a:extLst>
              <a:ext uri="{FF2B5EF4-FFF2-40B4-BE49-F238E27FC236}">
                <a16:creationId xmlns:a16="http://schemas.microsoft.com/office/drawing/2014/main" id="{E023F1B3-3C84-D1B0-E8DE-04953A6E800E}"/>
              </a:ext>
            </a:extLst>
          </p:cNvPr>
          <p:cNvSpPr>
            <a:spLocks noGrp="1"/>
          </p:cNvSpPr>
          <p:nvPr>
            <p:ph idx="1"/>
          </p:nvPr>
        </p:nvSpPr>
        <p:spPr>
          <a:xfrm>
            <a:off x="142504" y="700680"/>
            <a:ext cx="7430880" cy="6096603"/>
          </a:xfrm>
        </p:spPr>
        <p:txBody>
          <a:bodyPr>
            <a:normAutofit fontScale="55000" lnSpcReduction="20000"/>
          </a:bodyPr>
          <a:lstStyle/>
          <a:p>
            <a:r>
              <a:rPr lang="en-US" sz="2700" dirty="0"/>
              <a:t>Vulnerability and adaptability</a:t>
            </a:r>
          </a:p>
          <a:p>
            <a:pPr lvl="1"/>
            <a:r>
              <a:rPr lang="en-US" sz="2400" dirty="0"/>
              <a:t>Risk of being trapped in disaster response cycle</a:t>
            </a:r>
          </a:p>
          <a:p>
            <a:pPr lvl="1"/>
            <a:r>
              <a:rPr lang="en-US" sz="2400" dirty="0"/>
              <a:t>Climate impacts historically have larger proportional economic impacts on LDCs (sometimes more than 10% of GDP over time and individual events can be much higher)</a:t>
            </a:r>
          </a:p>
          <a:p>
            <a:r>
              <a:rPr lang="en-US" sz="2700" dirty="0"/>
              <a:t>Economic growth</a:t>
            </a:r>
          </a:p>
          <a:p>
            <a:pPr lvl="1"/>
            <a:r>
              <a:rPr lang="en-US" sz="2400" dirty="0"/>
              <a:t>Economic cost of climate change has been at least </a:t>
            </a:r>
            <a:r>
              <a:rPr lang="en-US" sz="2400"/>
              <a:t>hundreds of </a:t>
            </a:r>
            <a:r>
              <a:rPr lang="en-US" sz="2400" dirty="0"/>
              <a:t>billions USD/year with the total cost in the 21</a:t>
            </a:r>
            <a:r>
              <a:rPr lang="en-US" sz="2400" baseline="30000" dirty="0"/>
              <a:t>st</a:t>
            </a:r>
            <a:r>
              <a:rPr lang="en-US" sz="2400" dirty="0"/>
              <a:t> century well in the trillions (</a:t>
            </a:r>
            <a:r>
              <a:rPr lang="en-US" sz="2400" dirty="0">
                <a:solidFill>
                  <a:srgbClr val="FF0000"/>
                </a:solidFill>
                <a:hlinkClick r:id="rId2"/>
              </a:rPr>
              <a:t>World Economic Forum</a:t>
            </a:r>
            <a:r>
              <a:rPr lang="en-US" sz="2400" dirty="0"/>
              <a:t>)</a:t>
            </a:r>
          </a:p>
          <a:p>
            <a:pPr lvl="1"/>
            <a:r>
              <a:rPr lang="en-US" sz="2400" dirty="0"/>
              <a:t>Unabated climate change may cost the world on the order of 7% of GDP by 2100 (</a:t>
            </a:r>
            <a:r>
              <a:rPr lang="en-US" sz="2400" dirty="0">
                <a:solidFill>
                  <a:schemeClr val="accent3"/>
                </a:solidFill>
                <a:hlinkClick r:id="rId3">
                  <a:extLst>
                    <a:ext uri="{A12FA001-AC4F-418D-AE19-62706E023703}">
                      <ahyp:hlinkClr xmlns:ahyp="http://schemas.microsoft.com/office/drawing/2018/hyperlinkcolor" val="tx"/>
                    </a:ext>
                  </a:extLst>
                </a:hlinkClick>
              </a:rPr>
              <a:t>Kahn et al. 2019</a:t>
            </a:r>
            <a:r>
              <a:rPr lang="en-US" sz="2400" dirty="0"/>
              <a:t>) and may exceed 10% of GDP for warming beyond 3C (</a:t>
            </a:r>
            <a:r>
              <a:rPr lang="en-US" sz="2400" dirty="0">
                <a:hlinkClick r:id="rId4"/>
              </a:rPr>
              <a:t>IIASA</a:t>
            </a:r>
            <a:r>
              <a:rPr lang="en-US" sz="2400" dirty="0"/>
              <a:t>)</a:t>
            </a:r>
          </a:p>
          <a:p>
            <a:pPr lvl="1"/>
            <a:r>
              <a:rPr lang="en-US" sz="2400" dirty="0"/>
              <a:t>Long-term downward pressure on economic growth on most impacted societies</a:t>
            </a:r>
          </a:p>
          <a:p>
            <a:r>
              <a:rPr lang="en-US" sz="2700" dirty="0"/>
              <a:t>Ability repay loans (</a:t>
            </a:r>
            <a:r>
              <a:rPr lang="en-US" sz="2800" dirty="0">
                <a:solidFill>
                  <a:schemeClr val="accent3"/>
                </a:solidFill>
                <a:hlinkClick r:id="rId5">
                  <a:extLst>
                    <a:ext uri="{A12FA001-AC4F-418D-AE19-62706E023703}">
                      <ahyp:hlinkClr xmlns:ahyp="http://schemas.microsoft.com/office/drawing/2018/hyperlinkcolor" val="tx"/>
                    </a:ext>
                  </a:extLst>
                </a:hlinkClick>
              </a:rPr>
              <a:t>Bharadwaj, R. et al. 2023</a:t>
            </a:r>
            <a:r>
              <a:rPr lang="en-US" sz="2700" dirty="0"/>
              <a:t>)</a:t>
            </a:r>
          </a:p>
          <a:p>
            <a:pPr lvl="1"/>
            <a:r>
              <a:rPr lang="en-US" sz="2400" dirty="0"/>
              <a:t>Many LDCs and SIDS have very high debt/GDP ratios</a:t>
            </a:r>
          </a:p>
          <a:p>
            <a:pPr lvl="1"/>
            <a:r>
              <a:rPr lang="en-US" sz="2400" dirty="0"/>
              <a:t>Loan repayment schemes (especially with high interest rates) will lead to increased financial vulnerability, inability to pay and default risk</a:t>
            </a:r>
          </a:p>
          <a:p>
            <a:r>
              <a:rPr lang="en-US" sz="2700" dirty="0"/>
              <a:t>Culture and Lifestyle (</a:t>
            </a:r>
            <a:r>
              <a:rPr lang="en-US" sz="2800" dirty="0">
                <a:solidFill>
                  <a:schemeClr val="accent3"/>
                </a:solidFill>
                <a:hlinkClick r:id="rId6">
                  <a:extLst>
                    <a:ext uri="{A12FA001-AC4F-418D-AE19-62706E023703}">
                      <ahyp:hlinkClr xmlns:ahyp="http://schemas.microsoft.com/office/drawing/2018/hyperlinkcolor" val="tx"/>
                    </a:ext>
                  </a:extLst>
                </a:hlinkClick>
              </a:rPr>
              <a:t>UNFCCC Report on Non-Economic Losses 2024</a:t>
            </a:r>
            <a:r>
              <a:rPr lang="en-US" sz="2700" dirty="0"/>
              <a:t>)</a:t>
            </a:r>
          </a:p>
          <a:p>
            <a:pPr lvl="1"/>
            <a:r>
              <a:rPr lang="en-US" sz="2400" dirty="0"/>
              <a:t>Changes of landscapes, relationship between human population and flora/fauna, connection to ancestral practices, food and water security</a:t>
            </a:r>
          </a:p>
          <a:p>
            <a:r>
              <a:rPr lang="en-US" sz="2700" dirty="0"/>
              <a:t>Ecosystems Services and Biodiversity</a:t>
            </a:r>
          </a:p>
          <a:p>
            <a:pPr lvl="1"/>
            <a:r>
              <a:rPr lang="en-US" sz="2400" dirty="0"/>
              <a:t>Habitability</a:t>
            </a:r>
          </a:p>
          <a:p>
            <a:pPr lvl="1"/>
            <a:r>
              <a:rPr lang="en-US" sz="2400" dirty="0"/>
              <a:t>Health</a:t>
            </a:r>
          </a:p>
          <a:p>
            <a:pPr lvl="1"/>
            <a:r>
              <a:rPr lang="en-US" sz="2400" dirty="0"/>
              <a:t>Food and water security</a:t>
            </a:r>
          </a:p>
        </p:txBody>
      </p:sp>
      <p:pic>
        <p:nvPicPr>
          <p:cNvPr id="5" name="Picture 4">
            <a:extLst>
              <a:ext uri="{FF2B5EF4-FFF2-40B4-BE49-F238E27FC236}">
                <a16:creationId xmlns:a16="http://schemas.microsoft.com/office/drawing/2014/main" id="{2A12A8CD-B869-99DC-12D1-D90AB8C8DCA6}"/>
              </a:ext>
            </a:extLst>
          </p:cNvPr>
          <p:cNvPicPr>
            <a:picLocks noChangeAspect="1"/>
          </p:cNvPicPr>
          <p:nvPr/>
        </p:nvPicPr>
        <p:blipFill>
          <a:blip r:embed="rId7"/>
          <a:stretch>
            <a:fillRect/>
          </a:stretch>
        </p:blipFill>
        <p:spPr>
          <a:xfrm>
            <a:off x="7462400" y="1068780"/>
            <a:ext cx="4203700" cy="2578100"/>
          </a:xfrm>
          <a:prstGeom prst="rect">
            <a:avLst/>
          </a:prstGeom>
        </p:spPr>
      </p:pic>
      <p:sp>
        <p:nvSpPr>
          <p:cNvPr id="6" name="TextBox 5">
            <a:extLst>
              <a:ext uri="{FF2B5EF4-FFF2-40B4-BE49-F238E27FC236}">
                <a16:creationId xmlns:a16="http://schemas.microsoft.com/office/drawing/2014/main" id="{16E825D6-DDC2-BA16-EE3C-E56DE34A5BA4}"/>
              </a:ext>
            </a:extLst>
          </p:cNvPr>
          <p:cNvSpPr txBox="1"/>
          <p:nvPr/>
        </p:nvSpPr>
        <p:spPr>
          <a:xfrm>
            <a:off x="7788994" y="3520717"/>
            <a:ext cx="3087704" cy="523220"/>
          </a:xfrm>
          <a:prstGeom prst="rect">
            <a:avLst/>
          </a:prstGeom>
          <a:noFill/>
        </p:spPr>
        <p:txBody>
          <a:bodyPr wrap="none" rtlCol="0">
            <a:spAutoFit/>
          </a:bodyPr>
          <a:lstStyle/>
          <a:p>
            <a:pPr algn="ctr"/>
            <a:r>
              <a:rPr lang="en-US" dirty="0">
                <a:solidFill>
                  <a:schemeClr val="accent6"/>
                </a:solidFill>
                <a:latin typeface="Lato" panose="020F0502020204030203" pitchFamily="34" charset="0"/>
                <a:ea typeface="Lato" panose="020F0502020204030203" pitchFamily="34" charset="0"/>
                <a:cs typeface="Lato" panose="020F0502020204030203" pitchFamily="34" charset="0"/>
              </a:rPr>
              <a:t>correlation of vulnerability with GDP</a:t>
            </a:r>
          </a:p>
          <a:p>
            <a:pPr algn="ctr"/>
            <a:r>
              <a:rPr lang="en-US" dirty="0">
                <a:solidFill>
                  <a:schemeClr val="accent3"/>
                </a:solidFill>
                <a:hlinkClick r:id="rId5">
                  <a:extLst>
                    <a:ext uri="{A12FA001-AC4F-418D-AE19-62706E023703}">
                      <ahyp:hlinkClr xmlns:ahyp="http://schemas.microsoft.com/office/drawing/2018/hyperlinkcolor" val="tx"/>
                    </a:ext>
                  </a:extLst>
                </a:hlinkClick>
              </a:rPr>
              <a:t>Bharadwaj, R. et al. 2023</a:t>
            </a:r>
            <a:endParaRPr lang="en-US" dirty="0">
              <a:solidFill>
                <a:schemeClr val="accent6"/>
              </a:solidFill>
              <a:latin typeface="Lato" panose="020F0502020204030203" pitchFamily="34" charset="0"/>
              <a:ea typeface="Lato" panose="020F0502020204030203" pitchFamily="34" charset="0"/>
              <a:cs typeface="Lato" panose="020F0502020204030203" pitchFamily="34" charset="0"/>
            </a:endParaRPr>
          </a:p>
        </p:txBody>
      </p:sp>
      <p:pic>
        <p:nvPicPr>
          <p:cNvPr id="7" name="Picture 6">
            <a:extLst>
              <a:ext uri="{FF2B5EF4-FFF2-40B4-BE49-F238E27FC236}">
                <a16:creationId xmlns:a16="http://schemas.microsoft.com/office/drawing/2014/main" id="{31B6BEF8-902A-6A19-1E7F-4D6185F008FC}"/>
              </a:ext>
            </a:extLst>
          </p:cNvPr>
          <p:cNvPicPr>
            <a:picLocks noChangeAspect="1"/>
          </p:cNvPicPr>
          <p:nvPr/>
        </p:nvPicPr>
        <p:blipFill>
          <a:blip r:embed="rId8"/>
          <a:stretch>
            <a:fillRect/>
          </a:stretch>
        </p:blipFill>
        <p:spPr>
          <a:xfrm>
            <a:off x="8012378" y="4129884"/>
            <a:ext cx="2667000" cy="1943100"/>
          </a:xfrm>
          <a:prstGeom prst="rect">
            <a:avLst/>
          </a:prstGeom>
        </p:spPr>
      </p:pic>
      <p:sp>
        <p:nvSpPr>
          <p:cNvPr id="8" name="TextBox 7">
            <a:extLst>
              <a:ext uri="{FF2B5EF4-FFF2-40B4-BE49-F238E27FC236}">
                <a16:creationId xmlns:a16="http://schemas.microsoft.com/office/drawing/2014/main" id="{704A432F-D468-4CF4-F8E3-ED7A82A107F9}"/>
              </a:ext>
            </a:extLst>
          </p:cNvPr>
          <p:cNvSpPr txBox="1"/>
          <p:nvPr/>
        </p:nvSpPr>
        <p:spPr>
          <a:xfrm>
            <a:off x="7598961" y="6119336"/>
            <a:ext cx="4067139" cy="738664"/>
          </a:xfrm>
          <a:prstGeom prst="rect">
            <a:avLst/>
          </a:prstGeom>
          <a:noFill/>
        </p:spPr>
        <p:txBody>
          <a:bodyPr wrap="none" rtlCol="0">
            <a:spAutoFit/>
          </a:bodyPr>
          <a:lstStyle/>
          <a:p>
            <a:pPr algn="ctr"/>
            <a:r>
              <a:rPr lang="en-US" dirty="0">
                <a:solidFill>
                  <a:schemeClr val="accent6"/>
                </a:solidFill>
                <a:latin typeface="Lato" panose="020F0502020204030203" pitchFamily="34" charset="0"/>
                <a:ea typeface="Lato" panose="020F0502020204030203" pitchFamily="34" charset="0"/>
                <a:cs typeface="Lato" panose="020F0502020204030203" pitchFamily="34" charset="0"/>
              </a:rPr>
              <a:t>Linkage between one loss and many others</a:t>
            </a:r>
          </a:p>
          <a:p>
            <a:pPr algn="ctr"/>
            <a:r>
              <a:rPr lang="en-US" dirty="0">
                <a:solidFill>
                  <a:schemeClr val="accent3"/>
                </a:solidFill>
                <a:hlinkClick r:id="rId6">
                  <a:extLst>
                    <a:ext uri="{A12FA001-AC4F-418D-AE19-62706E023703}">
                      <ahyp:hlinkClr xmlns:ahyp="http://schemas.microsoft.com/office/drawing/2018/hyperlinkcolor" val="tx"/>
                    </a:ext>
                  </a:extLst>
                </a:hlinkClick>
              </a:rPr>
              <a:t>UNFCCC Report on Non-Economic Losses 2024</a:t>
            </a:r>
            <a:endParaRPr lang="en-US" dirty="0">
              <a:solidFill>
                <a:schemeClr val="accent3"/>
              </a:solidFill>
            </a:endParaRPr>
          </a:p>
          <a:p>
            <a:pPr algn="ctr"/>
            <a:endParaRPr lang="en-US" dirty="0">
              <a:solidFill>
                <a:schemeClr val="accent6"/>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4197129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2CEC7-A9C1-4057-CE78-D10C57B09619}"/>
              </a:ext>
            </a:extLst>
          </p:cNvPr>
          <p:cNvSpPr>
            <a:spLocks noGrp="1"/>
          </p:cNvSpPr>
          <p:nvPr>
            <p:ph type="title"/>
          </p:nvPr>
        </p:nvSpPr>
        <p:spPr>
          <a:xfrm>
            <a:off x="35859" y="18256"/>
            <a:ext cx="8624047" cy="888330"/>
          </a:xfrm>
        </p:spPr>
        <p:txBody>
          <a:bodyPr/>
          <a:lstStyle/>
          <a:p>
            <a:pPr algn="ctr"/>
            <a:r>
              <a:rPr lang="en-US" dirty="0"/>
              <a:t>Cost of Inaction or Delayed Action</a:t>
            </a:r>
          </a:p>
        </p:txBody>
      </p:sp>
      <p:sp>
        <p:nvSpPr>
          <p:cNvPr id="3" name="Content Placeholder 2">
            <a:extLst>
              <a:ext uri="{FF2B5EF4-FFF2-40B4-BE49-F238E27FC236}">
                <a16:creationId xmlns:a16="http://schemas.microsoft.com/office/drawing/2014/main" id="{700D4E6B-598C-DAAF-9F92-FFD239A79099}"/>
              </a:ext>
            </a:extLst>
          </p:cNvPr>
          <p:cNvSpPr>
            <a:spLocks noGrp="1"/>
          </p:cNvSpPr>
          <p:nvPr>
            <p:ph idx="1"/>
          </p:nvPr>
        </p:nvSpPr>
        <p:spPr>
          <a:xfrm>
            <a:off x="190005" y="946935"/>
            <a:ext cx="7968205" cy="6173317"/>
          </a:xfrm>
        </p:spPr>
        <p:txBody>
          <a:bodyPr>
            <a:normAutofit fontScale="55000" lnSpcReduction="20000"/>
          </a:bodyPr>
          <a:lstStyle/>
          <a:p>
            <a:r>
              <a:rPr lang="en-US" sz="2900" dirty="0"/>
              <a:t>Expected migration – and resource/housing burdens to countries</a:t>
            </a:r>
          </a:p>
          <a:p>
            <a:pPr lvl="1"/>
            <a:r>
              <a:rPr lang="en-US" sz="2200" dirty="0"/>
              <a:t>Many inhabitants of SIDS countries will have to leave country or move to higher elevations to survive</a:t>
            </a:r>
          </a:p>
          <a:p>
            <a:r>
              <a:rPr lang="en-US" sz="2900" dirty="0"/>
              <a:t>Expected health burdens </a:t>
            </a:r>
          </a:p>
          <a:p>
            <a:pPr lvl="1"/>
            <a:r>
              <a:rPr lang="en-US" sz="2200" dirty="0"/>
              <a:t>Heat related impacts</a:t>
            </a:r>
          </a:p>
          <a:p>
            <a:pPr lvl="1"/>
            <a:r>
              <a:rPr lang="en-US" sz="2200" dirty="0"/>
              <a:t>Water borne and storm related diseases</a:t>
            </a:r>
          </a:p>
          <a:p>
            <a:pPr lvl="1"/>
            <a:r>
              <a:rPr lang="en-US" sz="2200" dirty="0"/>
              <a:t>Shifts in vector borne disease ranges</a:t>
            </a:r>
          </a:p>
          <a:p>
            <a:r>
              <a:rPr lang="en-US" sz="2900" dirty="0"/>
              <a:t>Expected resource limitations</a:t>
            </a:r>
          </a:p>
          <a:p>
            <a:pPr lvl="1"/>
            <a:r>
              <a:rPr lang="en-US" sz="2200" dirty="0"/>
              <a:t>Increasing resource pressure on SIDS as sea level rise advances</a:t>
            </a:r>
          </a:p>
          <a:p>
            <a:pPr lvl="1"/>
            <a:r>
              <a:rPr lang="en-US" sz="2200" dirty="0"/>
              <a:t>Increasing resource pressure on many regions around the world, but particularly LDCs</a:t>
            </a:r>
          </a:p>
          <a:p>
            <a:r>
              <a:rPr lang="en-US" sz="2900" dirty="0"/>
              <a:t>Expected geopolitical disruptions</a:t>
            </a:r>
          </a:p>
          <a:p>
            <a:pPr lvl="1"/>
            <a:r>
              <a:rPr lang="en-US" sz="2200" dirty="0"/>
              <a:t>Climate change a threat multiplier – against a backdrop of other economic and geopolitical challenges</a:t>
            </a:r>
          </a:p>
          <a:p>
            <a:pPr lvl="1"/>
            <a:r>
              <a:rPr lang="en-US" sz="2200" dirty="0"/>
              <a:t>Convergence of climate risks and violent regimes in many regions (multiple regions in Africa, Central Asia, Latin America)</a:t>
            </a:r>
          </a:p>
          <a:p>
            <a:r>
              <a:rPr lang="en-US" sz="2900" dirty="0"/>
              <a:t>Possibility of certain adaptations may slip away</a:t>
            </a:r>
          </a:p>
          <a:p>
            <a:pPr lvl="1"/>
            <a:r>
              <a:rPr lang="en-US" sz="2200" dirty="0"/>
              <a:t>Socio-economic communities and modalities may be disrupted</a:t>
            </a:r>
          </a:p>
          <a:p>
            <a:pPr lvl="1"/>
            <a:r>
              <a:rPr lang="en-US" sz="2200" dirty="0"/>
              <a:t>Loss of mangroves, coral reefs, protective wetlands and forests</a:t>
            </a:r>
          </a:p>
          <a:p>
            <a:r>
              <a:rPr lang="en-US" sz="2900" dirty="0"/>
              <a:t>Climate system changes beyond human ability to adapt</a:t>
            </a:r>
          </a:p>
          <a:p>
            <a:pPr lvl="1"/>
            <a:r>
              <a:rPr lang="en-US" sz="2200" dirty="0"/>
              <a:t>Irreversible changes to landscape with sea level rise</a:t>
            </a:r>
          </a:p>
          <a:p>
            <a:pPr lvl="1"/>
            <a:r>
              <a:rPr lang="en-US" sz="2200" dirty="0"/>
              <a:t>Extreme wildfire and flood risk</a:t>
            </a:r>
          </a:p>
          <a:p>
            <a:pPr lvl="1"/>
            <a:r>
              <a:rPr lang="en-US" sz="2200" dirty="0"/>
              <a:t>Increasing frequency of days at very high wet bulb temperature – physiological limit</a:t>
            </a:r>
          </a:p>
          <a:p>
            <a:endParaRPr lang="en-US" dirty="0"/>
          </a:p>
        </p:txBody>
      </p:sp>
      <p:pic>
        <p:nvPicPr>
          <p:cNvPr id="6" name="Picture 5" descr="A graph of the climate&#10;&#10;Description automatically generated with medium confidence">
            <a:extLst>
              <a:ext uri="{FF2B5EF4-FFF2-40B4-BE49-F238E27FC236}">
                <a16:creationId xmlns:a16="http://schemas.microsoft.com/office/drawing/2014/main" id="{B5DB0A51-CF28-C873-EBE9-5BC9E87DEC9C}"/>
              </a:ext>
            </a:extLst>
          </p:cNvPr>
          <p:cNvPicPr>
            <a:picLocks noChangeAspect="1"/>
          </p:cNvPicPr>
          <p:nvPr/>
        </p:nvPicPr>
        <p:blipFill>
          <a:blip r:embed="rId2"/>
          <a:stretch>
            <a:fillRect/>
          </a:stretch>
        </p:blipFill>
        <p:spPr>
          <a:xfrm>
            <a:off x="8194070" y="1208192"/>
            <a:ext cx="3962070" cy="3164724"/>
          </a:xfrm>
          <a:prstGeom prst="rect">
            <a:avLst/>
          </a:prstGeom>
        </p:spPr>
      </p:pic>
      <p:pic>
        <p:nvPicPr>
          <p:cNvPr id="8" name="Picture 7" descr="A diagram of risk factors&#10;&#10;Description automatically generated">
            <a:extLst>
              <a:ext uri="{FF2B5EF4-FFF2-40B4-BE49-F238E27FC236}">
                <a16:creationId xmlns:a16="http://schemas.microsoft.com/office/drawing/2014/main" id="{AD748AD7-10EE-1AC4-AC9C-038ADD279A16}"/>
              </a:ext>
            </a:extLst>
          </p:cNvPr>
          <p:cNvPicPr>
            <a:picLocks noChangeAspect="1"/>
          </p:cNvPicPr>
          <p:nvPr/>
        </p:nvPicPr>
        <p:blipFill>
          <a:blip r:embed="rId3"/>
          <a:stretch>
            <a:fillRect/>
          </a:stretch>
        </p:blipFill>
        <p:spPr>
          <a:xfrm>
            <a:off x="8548100" y="4289109"/>
            <a:ext cx="3254011" cy="2273636"/>
          </a:xfrm>
          <a:prstGeom prst="rect">
            <a:avLst/>
          </a:prstGeom>
        </p:spPr>
      </p:pic>
      <p:sp>
        <p:nvSpPr>
          <p:cNvPr id="9" name="TextBox 8">
            <a:extLst>
              <a:ext uri="{FF2B5EF4-FFF2-40B4-BE49-F238E27FC236}">
                <a16:creationId xmlns:a16="http://schemas.microsoft.com/office/drawing/2014/main" id="{93F895A3-6D2E-A8C5-CC16-672D356648B6}"/>
              </a:ext>
            </a:extLst>
          </p:cNvPr>
          <p:cNvSpPr txBox="1"/>
          <p:nvPr/>
        </p:nvSpPr>
        <p:spPr>
          <a:xfrm>
            <a:off x="7315200" y="6562745"/>
            <a:ext cx="4876800" cy="276999"/>
          </a:xfrm>
          <a:prstGeom prst="rect">
            <a:avLst/>
          </a:prstGeom>
          <a:noFill/>
        </p:spPr>
        <p:txBody>
          <a:bodyPr wrap="square" rtlCol="0">
            <a:spAutoFit/>
          </a:bodyPr>
          <a:lstStyle/>
          <a:p>
            <a:r>
              <a:rPr lang="en-US" sz="1200" dirty="0">
                <a:solidFill>
                  <a:schemeClr val="accent6"/>
                </a:solidFill>
                <a:latin typeface="Lato" panose="020F0502020204030203" pitchFamily="34" charset="0"/>
                <a:ea typeface="Lato" panose="020F0502020204030203" pitchFamily="34" charset="0"/>
                <a:cs typeface="Lato" panose="020F0502020204030203" pitchFamily="34" charset="0"/>
              </a:rPr>
              <a:t>Figure on framework for limits to adaptability, </a:t>
            </a:r>
            <a:r>
              <a:rPr lang="en-US" sz="1200" dirty="0">
                <a:solidFill>
                  <a:schemeClr val="accent3"/>
                </a:solidFill>
                <a:hlinkClick r:id="rId4">
                  <a:extLst>
                    <a:ext uri="{A12FA001-AC4F-418D-AE19-62706E023703}">
                      <ahyp:hlinkClr xmlns:ahyp="http://schemas.microsoft.com/office/drawing/2018/hyperlinkcolor" val="tx"/>
                    </a:ext>
                  </a:extLst>
                </a:hlinkClick>
              </a:rPr>
              <a:t>Dow, K. et al. 2013</a:t>
            </a:r>
            <a:endParaRPr lang="en-US" sz="1200" dirty="0">
              <a:solidFill>
                <a:schemeClr val="accent3"/>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260467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07EC7-61DC-2EA0-D0F7-FCCA786DC7E8}"/>
              </a:ext>
            </a:extLst>
          </p:cNvPr>
          <p:cNvSpPr>
            <a:spLocks noGrp="1"/>
          </p:cNvSpPr>
          <p:nvPr>
            <p:ph type="title"/>
          </p:nvPr>
        </p:nvSpPr>
        <p:spPr>
          <a:xfrm>
            <a:off x="484632" y="18255"/>
            <a:ext cx="10515600" cy="1325563"/>
          </a:xfrm>
        </p:spPr>
        <p:txBody>
          <a:bodyPr/>
          <a:lstStyle/>
          <a:p>
            <a:r>
              <a:rPr lang="en-US" dirty="0"/>
              <a:t>What can we do?</a:t>
            </a:r>
          </a:p>
        </p:txBody>
      </p:sp>
      <p:sp>
        <p:nvSpPr>
          <p:cNvPr id="3" name="Content Placeholder 2">
            <a:extLst>
              <a:ext uri="{FF2B5EF4-FFF2-40B4-BE49-F238E27FC236}">
                <a16:creationId xmlns:a16="http://schemas.microsoft.com/office/drawing/2014/main" id="{B5C95377-50B2-2940-439A-9EC08ED64FF9}"/>
              </a:ext>
            </a:extLst>
          </p:cNvPr>
          <p:cNvSpPr>
            <a:spLocks noGrp="1"/>
          </p:cNvSpPr>
          <p:nvPr>
            <p:ph type="body" idx="1"/>
          </p:nvPr>
        </p:nvSpPr>
        <p:spPr>
          <a:xfrm>
            <a:off x="249381" y="853440"/>
            <a:ext cx="8063345" cy="5986305"/>
          </a:xfrm>
        </p:spPr>
        <p:txBody>
          <a:bodyPr>
            <a:normAutofit fontScale="25000" lnSpcReduction="20000"/>
          </a:bodyPr>
          <a:lstStyle/>
          <a:p>
            <a:pPr hangingPunct="0"/>
            <a:r>
              <a:rPr lang="en-US" sz="5600" dirty="0"/>
              <a:t>Global Climate Finance</a:t>
            </a:r>
          </a:p>
          <a:p>
            <a:pPr lvl="1" hangingPunct="0"/>
            <a:r>
              <a:rPr lang="en-US" sz="4800" dirty="0"/>
              <a:t>Fund for Responding to Loss and Damage (</a:t>
            </a:r>
            <a:r>
              <a:rPr lang="en-US" sz="4800" dirty="0">
                <a:hlinkClick r:id="rId2"/>
              </a:rPr>
              <a:t>FRLD</a:t>
            </a:r>
            <a:r>
              <a:rPr lang="en-US" sz="4800" dirty="0"/>
              <a:t>) – 700 million USD</a:t>
            </a:r>
          </a:p>
          <a:p>
            <a:pPr lvl="1" hangingPunct="0"/>
            <a:r>
              <a:rPr lang="en-US" sz="4800" dirty="0"/>
              <a:t>Green Climate Fund (</a:t>
            </a:r>
            <a:r>
              <a:rPr lang="en-US" sz="4800" dirty="0">
                <a:hlinkClick r:id="rId3"/>
              </a:rPr>
              <a:t>GCF</a:t>
            </a:r>
            <a:r>
              <a:rPr lang="en-US" sz="4800" dirty="0"/>
              <a:t>) – 16 billion USD</a:t>
            </a:r>
          </a:p>
          <a:p>
            <a:pPr lvl="1" hangingPunct="0"/>
            <a:r>
              <a:rPr lang="en-US" sz="4800" dirty="0">
                <a:solidFill>
                  <a:schemeClr val="accent3"/>
                </a:solidFill>
                <a:hlinkClick r:id="rId4">
                  <a:extLst>
                    <a:ext uri="{A12FA001-AC4F-418D-AE19-62706E023703}">
                      <ahyp:hlinkClr xmlns:ahyp="http://schemas.microsoft.com/office/drawing/2018/hyperlinkcolor" val="tx"/>
                    </a:ext>
                  </a:extLst>
                </a:hlinkClick>
              </a:rPr>
              <a:t>Adaptation Fund</a:t>
            </a:r>
            <a:r>
              <a:rPr lang="en-US" sz="4800" dirty="0">
                <a:solidFill>
                  <a:schemeClr val="accent3"/>
                </a:solidFill>
              </a:rPr>
              <a:t> </a:t>
            </a:r>
            <a:r>
              <a:rPr lang="en-US" sz="4800" dirty="0"/>
              <a:t>– 1.2 billion USD</a:t>
            </a:r>
          </a:p>
          <a:p>
            <a:pPr lvl="1" hangingPunct="0"/>
            <a:r>
              <a:rPr lang="en-US" sz="4800" dirty="0"/>
              <a:t>Push for more grant financing (even outside of COP) – highlighting long-term savings</a:t>
            </a:r>
          </a:p>
          <a:p>
            <a:pPr lvl="1" hangingPunct="0"/>
            <a:r>
              <a:rPr lang="en-US" sz="4800" dirty="0"/>
              <a:t>Argue to funders that heavily loan-based system is not sustainable and will likely be more costly</a:t>
            </a:r>
          </a:p>
          <a:p>
            <a:pPr lvl="1" hangingPunct="0"/>
            <a:r>
              <a:rPr lang="en-US" sz="4800" dirty="0"/>
              <a:t>Expand climate (index) insurance: </a:t>
            </a:r>
            <a:r>
              <a:rPr lang="en-US" sz="4800" dirty="0" err="1"/>
              <a:t>eg.</a:t>
            </a:r>
            <a:r>
              <a:rPr lang="en-US" sz="4800" dirty="0"/>
              <a:t> Global Index Insurance Facility (</a:t>
            </a:r>
            <a:r>
              <a:rPr lang="en-US" sz="4800" dirty="0">
                <a:solidFill>
                  <a:schemeClr val="accent3"/>
                </a:solidFill>
                <a:hlinkClick r:id="rId5">
                  <a:extLst>
                    <a:ext uri="{A12FA001-AC4F-418D-AE19-62706E023703}">
                      <ahyp:hlinkClr xmlns:ahyp="http://schemas.microsoft.com/office/drawing/2018/hyperlinkcolor" val="tx"/>
                    </a:ext>
                  </a:extLst>
                </a:hlinkClick>
              </a:rPr>
              <a:t>GIIF</a:t>
            </a:r>
            <a:r>
              <a:rPr lang="en-US" sz="4800" dirty="0"/>
              <a:t>), Caribbean Climate Risk Insurance Facility (</a:t>
            </a:r>
            <a:r>
              <a:rPr lang="en-US" sz="4800" dirty="0">
                <a:solidFill>
                  <a:schemeClr val="accent3"/>
                </a:solidFill>
                <a:hlinkClick r:id="rId6">
                  <a:extLst>
                    <a:ext uri="{A12FA001-AC4F-418D-AE19-62706E023703}">
                      <ahyp:hlinkClr xmlns:ahyp="http://schemas.microsoft.com/office/drawing/2018/hyperlinkcolor" val="tx"/>
                    </a:ext>
                  </a:extLst>
                </a:hlinkClick>
              </a:rPr>
              <a:t>CCRIF</a:t>
            </a:r>
            <a:r>
              <a:rPr lang="en-US" sz="4800" dirty="0"/>
              <a:t>)</a:t>
            </a:r>
          </a:p>
          <a:p>
            <a:pPr lvl="1" hangingPunct="0"/>
            <a:r>
              <a:rPr lang="en-US" sz="4800" dirty="0"/>
              <a:t>Microfinance: </a:t>
            </a:r>
            <a:r>
              <a:rPr lang="en-US" sz="4800" dirty="0" err="1"/>
              <a:t>eg.</a:t>
            </a:r>
            <a:r>
              <a:rPr lang="en-US" sz="4800" dirty="0"/>
              <a:t> Climate Investment Funds (</a:t>
            </a:r>
            <a:r>
              <a:rPr lang="en-US" sz="4800" dirty="0">
                <a:solidFill>
                  <a:schemeClr val="accent3"/>
                </a:solidFill>
                <a:hlinkClick r:id="rId7">
                  <a:extLst>
                    <a:ext uri="{A12FA001-AC4F-418D-AE19-62706E023703}">
                      <ahyp:hlinkClr xmlns:ahyp="http://schemas.microsoft.com/office/drawing/2018/hyperlinkcolor" val="tx"/>
                    </a:ext>
                  </a:extLst>
                </a:hlinkClick>
              </a:rPr>
              <a:t>CIF</a:t>
            </a:r>
            <a:r>
              <a:rPr lang="en-US" sz="4800" dirty="0"/>
              <a:t>) </a:t>
            </a:r>
          </a:p>
          <a:p>
            <a:pPr hangingPunct="0"/>
            <a:r>
              <a:rPr lang="en-US" sz="5600" dirty="0"/>
              <a:t>Policy </a:t>
            </a:r>
          </a:p>
          <a:p>
            <a:pPr lvl="1" hangingPunct="0"/>
            <a:r>
              <a:rPr lang="en-US" sz="4800" dirty="0"/>
              <a:t>Develop, fund and support robust National Adaptation Plans</a:t>
            </a:r>
          </a:p>
          <a:p>
            <a:pPr lvl="1" hangingPunct="0"/>
            <a:r>
              <a:rPr lang="en-US" sz="4800" dirty="0"/>
              <a:t>Revise NDCs towards greater ambition, and integration with L&amp;D </a:t>
            </a:r>
          </a:p>
          <a:p>
            <a:pPr lvl="1" hangingPunct="0"/>
            <a:r>
              <a:rPr lang="en-US" sz="4800" dirty="0"/>
              <a:t>Encourage inter-sectoral cooperation and coordination within vulnerable countries</a:t>
            </a:r>
          </a:p>
          <a:p>
            <a:pPr lvl="1" hangingPunct="0"/>
            <a:r>
              <a:rPr lang="en-US" sz="4800" dirty="0"/>
              <a:t>Pressure major polluting governments from the grassroots community level</a:t>
            </a:r>
          </a:p>
          <a:p>
            <a:pPr lvl="1" hangingPunct="0"/>
            <a:r>
              <a:rPr lang="en-US" sz="4800" dirty="0"/>
              <a:t>Engage with climate-friendly sub-national governments in large polluting countries</a:t>
            </a:r>
          </a:p>
          <a:p>
            <a:pPr lvl="1" hangingPunct="0"/>
            <a:r>
              <a:rPr lang="en-US" sz="4800" dirty="0"/>
              <a:t>Legal Action and Frameworks</a:t>
            </a:r>
          </a:p>
          <a:p>
            <a:pPr hangingPunct="0"/>
            <a:r>
              <a:rPr lang="en-US" sz="5600" dirty="0"/>
              <a:t>Public-private partnerships across a wide range of sectors</a:t>
            </a:r>
          </a:p>
          <a:p>
            <a:pPr hangingPunct="0"/>
            <a:r>
              <a:rPr lang="en-US" sz="5600" dirty="0"/>
              <a:t>Targeted Responses </a:t>
            </a:r>
          </a:p>
          <a:p>
            <a:pPr lvl="1" hangingPunct="0"/>
            <a:r>
              <a:rPr lang="en-US" sz="4800" dirty="0"/>
              <a:t>Targeted habitat restoration projects – some have proven very successful</a:t>
            </a:r>
          </a:p>
          <a:p>
            <a:pPr lvl="1" hangingPunct="0"/>
            <a:r>
              <a:rPr lang="en-US" sz="4800" dirty="0"/>
              <a:t>Engage with corporate ESG: both adaptation/disaster finance and mitigation/decarbonization</a:t>
            </a:r>
          </a:p>
          <a:p>
            <a:pPr lvl="1" hangingPunct="0"/>
            <a:r>
              <a:rPr lang="en-US" sz="4800" dirty="0"/>
              <a:t>Forecast-based Financing for Humanitarian Agencies in Disaster Relief</a:t>
            </a:r>
          </a:p>
          <a:p>
            <a:endParaRPr lang="en-US" dirty="0"/>
          </a:p>
        </p:txBody>
      </p:sp>
      <p:pic>
        <p:nvPicPr>
          <p:cNvPr id="5" name="Picture 4" descr="A cover of a book&#10;&#10;Description automatically generated">
            <a:extLst>
              <a:ext uri="{FF2B5EF4-FFF2-40B4-BE49-F238E27FC236}">
                <a16:creationId xmlns:a16="http://schemas.microsoft.com/office/drawing/2014/main" id="{F4DC4853-B295-3449-61A2-91EE5CEFDFE9}"/>
              </a:ext>
            </a:extLst>
          </p:cNvPr>
          <p:cNvPicPr>
            <a:picLocks noChangeAspect="1"/>
          </p:cNvPicPr>
          <p:nvPr/>
        </p:nvPicPr>
        <p:blipFill>
          <a:blip r:embed="rId8"/>
          <a:stretch>
            <a:fillRect/>
          </a:stretch>
        </p:blipFill>
        <p:spPr>
          <a:xfrm>
            <a:off x="8445227" y="1067832"/>
            <a:ext cx="3262141" cy="2361168"/>
          </a:xfrm>
          <a:prstGeom prst="rect">
            <a:avLst/>
          </a:prstGeom>
        </p:spPr>
      </p:pic>
      <p:pic>
        <p:nvPicPr>
          <p:cNvPr id="11" name="Picture 10" descr="A group of men with a graph&#10;&#10;Description automatically generated with medium confidence">
            <a:extLst>
              <a:ext uri="{FF2B5EF4-FFF2-40B4-BE49-F238E27FC236}">
                <a16:creationId xmlns:a16="http://schemas.microsoft.com/office/drawing/2014/main" id="{3E653B85-E49F-2C14-F903-2DCC838FDA49}"/>
              </a:ext>
            </a:extLst>
          </p:cNvPr>
          <p:cNvPicPr>
            <a:picLocks noChangeAspect="1"/>
          </p:cNvPicPr>
          <p:nvPr/>
        </p:nvPicPr>
        <p:blipFill>
          <a:blip r:embed="rId9"/>
          <a:stretch>
            <a:fillRect/>
          </a:stretch>
        </p:blipFill>
        <p:spPr>
          <a:xfrm>
            <a:off x="9133431" y="3625889"/>
            <a:ext cx="2151809" cy="2689761"/>
          </a:xfrm>
          <a:prstGeom prst="rect">
            <a:avLst/>
          </a:prstGeom>
        </p:spPr>
      </p:pic>
    </p:spTree>
    <p:extLst>
      <p:ext uri="{BB962C8B-B14F-4D97-AF65-F5344CB8AC3E}">
        <p14:creationId xmlns:p14="http://schemas.microsoft.com/office/powerpoint/2010/main" val="2798807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3DB0D-8298-8752-73DC-139FCC919579}"/>
              </a:ext>
            </a:extLst>
          </p:cNvPr>
          <p:cNvSpPr>
            <a:spLocks noGrp="1"/>
          </p:cNvSpPr>
          <p:nvPr>
            <p:ph type="title"/>
          </p:nvPr>
        </p:nvSpPr>
        <p:spPr>
          <a:xfrm>
            <a:off x="3781169" y="1239500"/>
            <a:ext cx="7351418" cy="1324527"/>
          </a:xfrm>
        </p:spPr>
        <p:txBody>
          <a:bodyPr>
            <a:normAutofit/>
          </a:bodyPr>
          <a:lstStyle/>
          <a:p>
            <a:r>
              <a:rPr lang="en-GB" dirty="0"/>
              <a:t>Ongoing Loss and Damage Work</a:t>
            </a:r>
          </a:p>
        </p:txBody>
      </p:sp>
    </p:spTree>
    <p:extLst>
      <p:ext uri="{BB962C8B-B14F-4D97-AF65-F5344CB8AC3E}">
        <p14:creationId xmlns:p14="http://schemas.microsoft.com/office/powerpoint/2010/main" val="2510289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205BC-6076-4481-3B76-B9FE22C3556F}"/>
              </a:ext>
            </a:extLst>
          </p:cNvPr>
          <p:cNvSpPr>
            <a:spLocks noGrp="1"/>
          </p:cNvSpPr>
          <p:nvPr>
            <p:ph type="title"/>
          </p:nvPr>
        </p:nvSpPr>
        <p:spPr>
          <a:xfrm>
            <a:off x="185057" y="0"/>
            <a:ext cx="9842346" cy="1325563"/>
          </a:xfrm>
        </p:spPr>
        <p:txBody>
          <a:bodyPr>
            <a:noAutofit/>
          </a:bodyPr>
          <a:lstStyle/>
          <a:p>
            <a:r>
              <a:rPr lang="en-GB" sz="3200" dirty="0"/>
              <a:t>Saint Kitts and Nevis Nationally Determined Contribution Partnership Action Fund </a:t>
            </a:r>
            <a:r>
              <a:rPr lang="en-GB" sz="3200" dirty="0">
                <a:hlinkClick r:id="rId2"/>
              </a:rPr>
              <a:t>NDC PAF</a:t>
            </a:r>
            <a:r>
              <a:rPr lang="en-GB" sz="3200" dirty="0"/>
              <a:t> project</a:t>
            </a:r>
          </a:p>
        </p:txBody>
      </p:sp>
      <p:sp>
        <p:nvSpPr>
          <p:cNvPr id="3" name="Text Placeholder 2">
            <a:extLst>
              <a:ext uri="{FF2B5EF4-FFF2-40B4-BE49-F238E27FC236}">
                <a16:creationId xmlns:a16="http://schemas.microsoft.com/office/drawing/2014/main" id="{D1C5466D-087A-5C7D-9945-3A12FD6112F4}"/>
              </a:ext>
            </a:extLst>
          </p:cNvPr>
          <p:cNvSpPr>
            <a:spLocks noGrp="1"/>
          </p:cNvSpPr>
          <p:nvPr>
            <p:ph type="body" idx="1"/>
          </p:nvPr>
        </p:nvSpPr>
        <p:spPr>
          <a:xfrm>
            <a:off x="185057" y="1043215"/>
            <a:ext cx="8196943" cy="5671456"/>
          </a:xfrm>
        </p:spPr>
        <p:txBody>
          <a:bodyPr>
            <a:normAutofit fontScale="92500" lnSpcReduction="20000"/>
          </a:bodyPr>
          <a:lstStyle/>
          <a:p>
            <a:r>
              <a:rPr lang="en-GB" dirty="0"/>
              <a:t>Four Components</a:t>
            </a:r>
          </a:p>
          <a:p>
            <a:pPr lvl="1"/>
            <a:r>
              <a:rPr lang="en-GB" dirty="0"/>
              <a:t>National Loss and Damage Strategy (2-year timeline)</a:t>
            </a:r>
          </a:p>
          <a:p>
            <a:pPr lvl="1"/>
            <a:r>
              <a:rPr lang="en-GB" dirty="0"/>
              <a:t>National Integrated Water Policy and Plan (1-year timeline)</a:t>
            </a:r>
          </a:p>
          <a:p>
            <a:pPr lvl="1"/>
            <a:r>
              <a:rPr lang="en-GB" dirty="0"/>
              <a:t>Updated National Climate Change Policy (1-year timeline)</a:t>
            </a:r>
          </a:p>
          <a:p>
            <a:pPr lvl="1"/>
            <a:r>
              <a:rPr lang="en-GB" dirty="0"/>
              <a:t>NDC Investment Plan (1-year timeline)</a:t>
            </a:r>
          </a:p>
          <a:p>
            <a:r>
              <a:rPr lang="en-GB" dirty="0"/>
              <a:t>Ongoing Work and Next Steps</a:t>
            </a:r>
          </a:p>
          <a:p>
            <a:pPr lvl="1"/>
            <a:r>
              <a:rPr lang="en-GB" dirty="0"/>
              <a:t>Engage multiple domestic sector stakeholders across government and private sector in defining scope of future potential work</a:t>
            </a:r>
          </a:p>
          <a:p>
            <a:pPr lvl="1"/>
            <a:r>
              <a:rPr lang="en-GB" dirty="0"/>
              <a:t>Work with international partners on funding and disaster relief: </a:t>
            </a:r>
            <a:r>
              <a:rPr lang="en-GB" dirty="0">
                <a:hlinkClick r:id="rId3"/>
              </a:rPr>
              <a:t>CCCCC</a:t>
            </a:r>
            <a:r>
              <a:rPr lang="en-GB" dirty="0"/>
              <a:t>, </a:t>
            </a:r>
            <a:r>
              <a:rPr lang="en-GB" dirty="0">
                <a:hlinkClick r:id="rId4"/>
              </a:rPr>
              <a:t>OECS</a:t>
            </a:r>
            <a:r>
              <a:rPr lang="en-GB" dirty="0"/>
              <a:t>, </a:t>
            </a:r>
            <a:r>
              <a:rPr lang="en-GB" dirty="0">
                <a:hlinkClick r:id="rId5"/>
              </a:rPr>
              <a:t>CARICOM</a:t>
            </a:r>
            <a:r>
              <a:rPr lang="en-GB" dirty="0"/>
              <a:t>, </a:t>
            </a:r>
            <a:r>
              <a:rPr lang="en-GB" dirty="0">
                <a:hlinkClick r:id="rId6"/>
              </a:rPr>
              <a:t>CDEMA</a:t>
            </a:r>
            <a:r>
              <a:rPr lang="en-GB" dirty="0"/>
              <a:t>, </a:t>
            </a:r>
            <a:r>
              <a:rPr lang="en-GB" dirty="0">
                <a:hlinkClick r:id="rId7"/>
              </a:rPr>
              <a:t>NDCFI</a:t>
            </a:r>
            <a:endParaRPr lang="en-GB" dirty="0"/>
          </a:p>
          <a:p>
            <a:pPr lvl="1"/>
            <a:r>
              <a:rPr lang="en-GB" dirty="0"/>
              <a:t>Work with climate science/meteorological community (</a:t>
            </a:r>
            <a:r>
              <a:rPr lang="en-GB" dirty="0">
                <a:hlinkClick r:id="rId8"/>
              </a:rPr>
              <a:t>CIMH</a:t>
            </a:r>
            <a:r>
              <a:rPr lang="en-GB" dirty="0"/>
              <a:t>, other Caribbean, US, Europe)</a:t>
            </a:r>
          </a:p>
          <a:p>
            <a:pPr lvl="1"/>
            <a:r>
              <a:rPr lang="en-GB" dirty="0"/>
              <a:t>Work with finance community – towards financial sustainability for L&amp;D</a:t>
            </a:r>
          </a:p>
          <a:p>
            <a:pPr lvl="1"/>
            <a:r>
              <a:rPr lang="en-GB" dirty="0"/>
              <a:t>Work with local community to document non-monetary cultural, ecological and biodiversity related losses and damages</a:t>
            </a:r>
          </a:p>
          <a:p>
            <a:endParaRPr lang="en-GB" dirty="0"/>
          </a:p>
          <a:p>
            <a:endParaRPr lang="en-GB" dirty="0"/>
          </a:p>
          <a:p>
            <a:endParaRPr lang="en-GB" dirty="0"/>
          </a:p>
        </p:txBody>
      </p:sp>
      <p:pic>
        <p:nvPicPr>
          <p:cNvPr id="4" name="Picture 3">
            <a:extLst>
              <a:ext uri="{FF2B5EF4-FFF2-40B4-BE49-F238E27FC236}">
                <a16:creationId xmlns:a16="http://schemas.microsoft.com/office/drawing/2014/main" id="{6CABE2AC-65DE-19B3-3ADF-1DA0C561C74D}"/>
              </a:ext>
            </a:extLst>
          </p:cNvPr>
          <p:cNvPicPr>
            <a:picLocks noChangeAspect="1"/>
          </p:cNvPicPr>
          <p:nvPr/>
        </p:nvPicPr>
        <p:blipFill>
          <a:blip r:embed="rId9"/>
          <a:stretch>
            <a:fillRect/>
          </a:stretch>
        </p:blipFill>
        <p:spPr>
          <a:xfrm>
            <a:off x="8498054" y="1485900"/>
            <a:ext cx="3605046" cy="2705100"/>
          </a:xfrm>
          <a:prstGeom prst="rect">
            <a:avLst/>
          </a:prstGeom>
        </p:spPr>
      </p:pic>
      <p:sp>
        <p:nvSpPr>
          <p:cNvPr id="5" name="TextBox 4">
            <a:extLst>
              <a:ext uri="{FF2B5EF4-FFF2-40B4-BE49-F238E27FC236}">
                <a16:creationId xmlns:a16="http://schemas.microsoft.com/office/drawing/2014/main" id="{59FE0910-A9D9-9B12-02CC-1A284990AB3D}"/>
              </a:ext>
            </a:extLst>
          </p:cNvPr>
          <p:cNvSpPr txBox="1"/>
          <p:nvPr/>
        </p:nvSpPr>
        <p:spPr>
          <a:xfrm>
            <a:off x="8382000" y="4197448"/>
            <a:ext cx="3721100" cy="523220"/>
          </a:xfrm>
          <a:prstGeom prst="rect">
            <a:avLst/>
          </a:prstGeom>
          <a:noFill/>
        </p:spPr>
        <p:txBody>
          <a:bodyPr wrap="square" rtlCol="0">
            <a:spAutoFit/>
          </a:bodyPr>
          <a:lstStyle/>
          <a:p>
            <a:r>
              <a:rPr lang="en-US" dirty="0"/>
              <a:t>Stakeholder Workshop, Basseterre, Saint Kitts, March 2025</a:t>
            </a:r>
          </a:p>
        </p:txBody>
      </p:sp>
    </p:spTree>
    <p:extLst>
      <p:ext uri="{BB962C8B-B14F-4D97-AF65-F5344CB8AC3E}">
        <p14:creationId xmlns:p14="http://schemas.microsoft.com/office/powerpoint/2010/main" val="190326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0DA8B-D763-D169-CBCF-CA215BF14760}"/>
              </a:ext>
            </a:extLst>
          </p:cNvPr>
          <p:cNvSpPr>
            <a:spLocks noGrp="1"/>
          </p:cNvSpPr>
          <p:nvPr>
            <p:ph type="title"/>
          </p:nvPr>
        </p:nvSpPr>
        <p:spPr>
          <a:xfrm>
            <a:off x="-249382" y="0"/>
            <a:ext cx="10515600" cy="1036320"/>
          </a:xfrm>
        </p:spPr>
        <p:txBody>
          <a:bodyPr>
            <a:normAutofit/>
          </a:bodyPr>
          <a:lstStyle/>
          <a:p>
            <a:pPr algn="ctr"/>
            <a:r>
              <a:rPr lang="en-US" sz="3600" dirty="0"/>
              <a:t>Climate Impact Projections for the Caribbean</a:t>
            </a:r>
          </a:p>
        </p:txBody>
      </p:sp>
      <p:sp>
        <p:nvSpPr>
          <p:cNvPr id="3" name="Content Placeholder 2">
            <a:extLst>
              <a:ext uri="{FF2B5EF4-FFF2-40B4-BE49-F238E27FC236}">
                <a16:creationId xmlns:a16="http://schemas.microsoft.com/office/drawing/2014/main" id="{9BB3E91E-261E-C672-2BC0-AF8998B8EF76}"/>
              </a:ext>
            </a:extLst>
          </p:cNvPr>
          <p:cNvSpPr>
            <a:spLocks noGrp="1"/>
          </p:cNvSpPr>
          <p:nvPr>
            <p:ph idx="1"/>
          </p:nvPr>
        </p:nvSpPr>
        <p:spPr>
          <a:xfrm>
            <a:off x="304799" y="902208"/>
            <a:ext cx="8692895" cy="5522976"/>
          </a:xfrm>
        </p:spPr>
        <p:txBody>
          <a:bodyPr>
            <a:normAutofit fontScale="85000" lnSpcReduction="10000"/>
          </a:bodyPr>
          <a:lstStyle/>
          <a:p>
            <a:r>
              <a:rPr lang="en-US" dirty="0"/>
              <a:t>Heat</a:t>
            </a:r>
          </a:p>
          <a:p>
            <a:pPr lvl="1"/>
            <a:r>
              <a:rPr lang="en-US" dirty="0"/>
              <a:t>Projected increase in heat waves – health impacts</a:t>
            </a:r>
          </a:p>
          <a:p>
            <a:pPr lvl="1"/>
            <a:r>
              <a:rPr lang="en-US" dirty="0"/>
              <a:t>Projected increase in marine heat waves – coral bleaching, impact on fisheries</a:t>
            </a:r>
          </a:p>
          <a:p>
            <a:r>
              <a:rPr lang="en-US" dirty="0"/>
              <a:t>Hydrometeorological</a:t>
            </a:r>
          </a:p>
          <a:p>
            <a:pPr lvl="1"/>
            <a:r>
              <a:rPr lang="en-US" dirty="0"/>
              <a:t>Projected increase in category 4 and 5 hurricanes (NOAA) – deaths, injuries and illnesses</a:t>
            </a:r>
          </a:p>
          <a:p>
            <a:pPr lvl="1"/>
            <a:r>
              <a:rPr lang="en-US" dirty="0"/>
              <a:t>Projected increase in drought (particularly before hurricane season) (</a:t>
            </a:r>
            <a:r>
              <a:rPr lang="en-US" dirty="0">
                <a:hlinkClick r:id="rId2"/>
              </a:rPr>
              <a:t>Song et al. 2018</a:t>
            </a:r>
            <a:r>
              <a:rPr lang="en-US" dirty="0"/>
              <a:t>) – food insecurity, increased energy demand, water system issues</a:t>
            </a:r>
          </a:p>
          <a:p>
            <a:r>
              <a:rPr lang="en-US" dirty="0"/>
              <a:t>Potential Future Work</a:t>
            </a:r>
          </a:p>
          <a:p>
            <a:pPr lvl="1"/>
            <a:r>
              <a:rPr lang="en-US" dirty="0"/>
              <a:t>Couple regional and global climate model projections with downscaling and statistical simulation</a:t>
            </a:r>
          </a:p>
          <a:p>
            <a:pPr lvl="1"/>
            <a:r>
              <a:rPr lang="en-US" dirty="0"/>
              <a:t>Tailor projections for sectors</a:t>
            </a:r>
          </a:p>
          <a:p>
            <a:pPr lvl="1"/>
            <a:r>
              <a:rPr lang="en-US" dirty="0"/>
              <a:t>Engage with insurance, development and aid agencies to develop adaptive financial response</a:t>
            </a:r>
          </a:p>
          <a:p>
            <a:pPr lvl="1"/>
            <a:endParaRPr lang="en-US" dirty="0"/>
          </a:p>
          <a:p>
            <a:pPr marL="0" indent="0">
              <a:buNone/>
            </a:pPr>
            <a:endParaRPr lang="en-US" dirty="0"/>
          </a:p>
        </p:txBody>
      </p:sp>
      <p:pic>
        <p:nvPicPr>
          <p:cNvPr id="9" name="Picture 8" descr="A graph of a hurricane&#10;&#10;Description automatically generated with medium confidence">
            <a:extLst>
              <a:ext uri="{FF2B5EF4-FFF2-40B4-BE49-F238E27FC236}">
                <a16:creationId xmlns:a16="http://schemas.microsoft.com/office/drawing/2014/main" id="{F938A7B6-C970-FBA7-D4E2-F2DC9F58CE9F}"/>
              </a:ext>
            </a:extLst>
          </p:cNvPr>
          <p:cNvPicPr>
            <a:picLocks noChangeAspect="1"/>
          </p:cNvPicPr>
          <p:nvPr/>
        </p:nvPicPr>
        <p:blipFill>
          <a:blip r:embed="rId3"/>
          <a:stretch>
            <a:fillRect/>
          </a:stretch>
        </p:blipFill>
        <p:spPr>
          <a:xfrm>
            <a:off x="9654695" y="3749783"/>
            <a:ext cx="2380179" cy="2380179"/>
          </a:xfrm>
          <a:prstGeom prst="rect">
            <a:avLst/>
          </a:prstGeom>
        </p:spPr>
      </p:pic>
      <p:sp>
        <p:nvSpPr>
          <p:cNvPr id="10" name="TextBox 9">
            <a:extLst>
              <a:ext uri="{FF2B5EF4-FFF2-40B4-BE49-F238E27FC236}">
                <a16:creationId xmlns:a16="http://schemas.microsoft.com/office/drawing/2014/main" id="{B2CE10EE-232A-431B-867E-AE12B57BCD98}"/>
              </a:ext>
            </a:extLst>
          </p:cNvPr>
          <p:cNvSpPr txBox="1"/>
          <p:nvPr/>
        </p:nvSpPr>
        <p:spPr>
          <a:xfrm>
            <a:off x="8860027" y="6297757"/>
            <a:ext cx="3469640" cy="461665"/>
          </a:xfrm>
          <a:prstGeom prst="rect">
            <a:avLst/>
          </a:prstGeom>
          <a:noFill/>
        </p:spPr>
        <p:txBody>
          <a:bodyPr wrap="square" rtlCol="0">
            <a:spAutoFit/>
          </a:bodyPr>
          <a:lstStyle/>
          <a:p>
            <a:r>
              <a:rPr lang="en-US" sz="1200" dirty="0">
                <a:solidFill>
                  <a:schemeClr val="accent6"/>
                </a:solidFill>
                <a:latin typeface="Lato" panose="020F0502020204030203" pitchFamily="34" charset="0"/>
                <a:ea typeface="Lato" panose="020F0502020204030203" pitchFamily="34" charset="0"/>
                <a:cs typeface="Lato" panose="020F0502020204030203" pitchFamily="34" charset="0"/>
              </a:rPr>
              <a:t>Atlantic Ocean and Meteorological Lab, NOAA: historical trends in hurricanes in Atlantic basin</a:t>
            </a:r>
          </a:p>
        </p:txBody>
      </p:sp>
      <p:pic>
        <p:nvPicPr>
          <p:cNvPr id="16" name="Picture 15">
            <a:extLst>
              <a:ext uri="{FF2B5EF4-FFF2-40B4-BE49-F238E27FC236}">
                <a16:creationId xmlns:a16="http://schemas.microsoft.com/office/drawing/2014/main" id="{F3BA9ABA-F8F3-4A9D-B0BB-87F94E35BFAF}"/>
              </a:ext>
            </a:extLst>
          </p:cNvPr>
          <p:cNvPicPr>
            <a:picLocks noChangeAspect="1"/>
          </p:cNvPicPr>
          <p:nvPr/>
        </p:nvPicPr>
        <p:blipFill>
          <a:blip r:embed="rId4"/>
          <a:stretch>
            <a:fillRect/>
          </a:stretch>
        </p:blipFill>
        <p:spPr>
          <a:xfrm>
            <a:off x="9422943" y="-1"/>
            <a:ext cx="2769058" cy="3194305"/>
          </a:xfrm>
          <a:prstGeom prst="rect">
            <a:avLst/>
          </a:prstGeom>
        </p:spPr>
      </p:pic>
      <p:sp>
        <p:nvSpPr>
          <p:cNvPr id="17" name="TextBox 16">
            <a:extLst>
              <a:ext uri="{FF2B5EF4-FFF2-40B4-BE49-F238E27FC236}">
                <a16:creationId xmlns:a16="http://schemas.microsoft.com/office/drawing/2014/main" id="{59A6B71A-6934-8A2D-6C0E-6AE0C14A8F29}"/>
              </a:ext>
            </a:extLst>
          </p:cNvPr>
          <p:cNvSpPr txBox="1"/>
          <p:nvPr/>
        </p:nvSpPr>
        <p:spPr>
          <a:xfrm>
            <a:off x="8997695" y="3103452"/>
            <a:ext cx="3194305" cy="646331"/>
          </a:xfrm>
          <a:prstGeom prst="rect">
            <a:avLst/>
          </a:prstGeom>
          <a:noFill/>
        </p:spPr>
        <p:txBody>
          <a:bodyPr wrap="square" rtlCol="0">
            <a:spAutoFit/>
          </a:bodyPr>
          <a:lstStyle/>
          <a:p>
            <a:r>
              <a:rPr lang="en-US" sz="1200" dirty="0">
                <a:solidFill>
                  <a:schemeClr val="accent6"/>
                </a:solidFill>
                <a:latin typeface="Lato" panose="020F0502020204030203" pitchFamily="34" charset="0"/>
                <a:ea typeface="Lato" panose="020F0502020204030203" pitchFamily="34" charset="0"/>
                <a:cs typeface="Lato" panose="020F0502020204030203" pitchFamily="34" charset="0"/>
              </a:rPr>
              <a:t>OECS report 2021: Projected share of hot and cool days and nights with different climate models, Leeward Islands </a:t>
            </a:r>
          </a:p>
        </p:txBody>
      </p:sp>
    </p:spTree>
    <p:extLst>
      <p:ext uri="{BB962C8B-B14F-4D97-AF65-F5344CB8AC3E}">
        <p14:creationId xmlns:p14="http://schemas.microsoft.com/office/powerpoint/2010/main" val="1415404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46556-9D15-D9DC-EB4E-F60F96D7C3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4BF39-CFF8-0706-0D5C-F560B6DDA71D}"/>
              </a:ext>
            </a:extLst>
          </p:cNvPr>
          <p:cNvSpPr>
            <a:spLocks noGrp="1"/>
          </p:cNvSpPr>
          <p:nvPr>
            <p:ph type="title"/>
          </p:nvPr>
        </p:nvSpPr>
        <p:spPr>
          <a:xfrm>
            <a:off x="86497" y="0"/>
            <a:ext cx="9811266" cy="1036320"/>
          </a:xfrm>
        </p:spPr>
        <p:txBody>
          <a:bodyPr>
            <a:normAutofit/>
          </a:bodyPr>
          <a:lstStyle/>
          <a:p>
            <a:pPr algn="ctr"/>
            <a:r>
              <a:rPr lang="en-US" sz="3600" dirty="0"/>
              <a:t>Building our Loss and Damage Response (</a:t>
            </a:r>
            <a:r>
              <a:rPr lang="en-US" sz="3600" dirty="0">
                <a:hlinkClick r:id="rId2"/>
              </a:rPr>
              <a:t>BOLD</a:t>
            </a:r>
            <a:r>
              <a:rPr lang="en-US" sz="3600" dirty="0"/>
              <a:t>)</a:t>
            </a:r>
          </a:p>
        </p:txBody>
      </p:sp>
      <p:sp>
        <p:nvSpPr>
          <p:cNvPr id="3" name="Content Placeholder 2">
            <a:extLst>
              <a:ext uri="{FF2B5EF4-FFF2-40B4-BE49-F238E27FC236}">
                <a16:creationId xmlns:a16="http://schemas.microsoft.com/office/drawing/2014/main" id="{62D1105E-64C0-9A37-3A12-12C5C778DBBF}"/>
              </a:ext>
            </a:extLst>
          </p:cNvPr>
          <p:cNvSpPr>
            <a:spLocks noGrp="1"/>
          </p:cNvSpPr>
          <p:nvPr>
            <p:ph idx="1"/>
          </p:nvPr>
        </p:nvSpPr>
        <p:spPr>
          <a:xfrm>
            <a:off x="304799" y="902208"/>
            <a:ext cx="11458833" cy="5522976"/>
          </a:xfrm>
        </p:spPr>
        <p:txBody>
          <a:bodyPr>
            <a:normAutofit/>
          </a:bodyPr>
          <a:lstStyle/>
          <a:p>
            <a:r>
              <a:rPr lang="en-US" dirty="0"/>
              <a:t>Broad understanding of loss </a:t>
            </a:r>
          </a:p>
          <a:p>
            <a:pPr lvl="1"/>
            <a:r>
              <a:rPr lang="en-US" dirty="0"/>
              <a:t>Including non-monetary components (ecosystems, environment, cultural/heritage)</a:t>
            </a:r>
          </a:p>
          <a:p>
            <a:pPr lvl="1"/>
            <a:r>
              <a:rPr lang="en-US" dirty="0"/>
              <a:t>Including traditional economic and health losses (deaths, property damage, agricultural losses)</a:t>
            </a:r>
          </a:p>
          <a:p>
            <a:r>
              <a:rPr lang="en-US" dirty="0"/>
              <a:t>Fiji, Samoa, Vanuatu, Tuvalu, Republic of Marshall Islands</a:t>
            </a:r>
          </a:p>
          <a:p>
            <a:r>
              <a:rPr lang="en-US" dirty="0"/>
              <a:t>Linking Science and Community Voices</a:t>
            </a:r>
          </a:p>
          <a:p>
            <a:r>
              <a:rPr lang="en-US" dirty="0"/>
              <a:t>Strengthening National and Regional Capacities</a:t>
            </a:r>
          </a:p>
          <a:p>
            <a:r>
              <a:rPr lang="en-US" dirty="0"/>
              <a:t>Regional Partner - Secretariat of the Pacific Regional Environment </a:t>
            </a:r>
            <a:r>
              <a:rPr lang="en-US" dirty="0" err="1"/>
              <a:t>Programme</a:t>
            </a:r>
            <a:r>
              <a:rPr lang="en-US" dirty="0"/>
              <a:t> (</a:t>
            </a:r>
            <a:r>
              <a:rPr lang="en-US" dirty="0">
                <a:hlinkClick r:id="rId3"/>
              </a:rPr>
              <a:t>SPREP</a:t>
            </a:r>
            <a:r>
              <a:rPr lang="en-US" dirty="0"/>
              <a:t>)</a:t>
            </a:r>
          </a:p>
          <a:p>
            <a:pPr marL="0" indent="0">
              <a:buNone/>
            </a:pPr>
            <a:endParaRPr lang="en-US" dirty="0"/>
          </a:p>
        </p:txBody>
      </p:sp>
    </p:spTree>
    <p:extLst>
      <p:ext uri="{BB962C8B-B14F-4D97-AF65-F5344CB8AC3E}">
        <p14:creationId xmlns:p14="http://schemas.microsoft.com/office/powerpoint/2010/main" val="258914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22219-5003-02DC-6C4E-B7225C4CD9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64348B-2712-5277-6121-A52D850A97DC}"/>
              </a:ext>
            </a:extLst>
          </p:cNvPr>
          <p:cNvSpPr>
            <a:spLocks noGrp="1"/>
          </p:cNvSpPr>
          <p:nvPr>
            <p:ph type="title"/>
          </p:nvPr>
        </p:nvSpPr>
        <p:spPr>
          <a:xfrm>
            <a:off x="-249382" y="0"/>
            <a:ext cx="10515600" cy="1036320"/>
          </a:xfrm>
        </p:spPr>
        <p:txBody>
          <a:bodyPr>
            <a:normAutofit/>
          </a:bodyPr>
          <a:lstStyle/>
          <a:p>
            <a:pPr algn="ctr"/>
            <a:r>
              <a:rPr lang="en-US" sz="3600" dirty="0"/>
              <a:t>Data/Model Sources and Needs</a:t>
            </a:r>
          </a:p>
        </p:txBody>
      </p:sp>
      <p:sp>
        <p:nvSpPr>
          <p:cNvPr id="3" name="Content Placeholder 2">
            <a:extLst>
              <a:ext uri="{FF2B5EF4-FFF2-40B4-BE49-F238E27FC236}">
                <a16:creationId xmlns:a16="http://schemas.microsoft.com/office/drawing/2014/main" id="{7F08879C-0EF2-6620-B62B-48AEB4295DDF}"/>
              </a:ext>
            </a:extLst>
          </p:cNvPr>
          <p:cNvSpPr>
            <a:spLocks noGrp="1"/>
          </p:cNvSpPr>
          <p:nvPr>
            <p:ph idx="1"/>
          </p:nvPr>
        </p:nvSpPr>
        <p:spPr>
          <a:xfrm>
            <a:off x="0" y="902208"/>
            <a:ext cx="6201701" cy="5911609"/>
          </a:xfrm>
        </p:spPr>
        <p:txBody>
          <a:bodyPr>
            <a:normAutofit fontScale="70000" lnSpcReduction="20000"/>
          </a:bodyPr>
          <a:lstStyle/>
          <a:p>
            <a:r>
              <a:rPr lang="en-US" dirty="0"/>
              <a:t>Data and Model Examples</a:t>
            </a:r>
          </a:p>
          <a:p>
            <a:pPr lvl="1"/>
            <a:r>
              <a:rPr lang="en-US" dirty="0"/>
              <a:t>International Disaster Database: </a:t>
            </a:r>
            <a:r>
              <a:rPr lang="en-US" dirty="0">
                <a:hlinkClick r:id="rId2"/>
              </a:rPr>
              <a:t>EMDAT</a:t>
            </a:r>
            <a:endParaRPr lang="en-US" dirty="0"/>
          </a:p>
          <a:p>
            <a:pPr lvl="1"/>
            <a:r>
              <a:rPr lang="en-US" dirty="0">
                <a:hlinkClick r:id="rId3"/>
              </a:rPr>
              <a:t>LitPop Exposure</a:t>
            </a:r>
            <a:r>
              <a:rPr lang="en-US" dirty="0"/>
              <a:t> – population and assets exposed</a:t>
            </a:r>
          </a:p>
          <a:p>
            <a:pPr lvl="1"/>
            <a:r>
              <a:rPr lang="en-US" dirty="0"/>
              <a:t>Coalition for Disaster Resilient Infrastructure Global Infrastructure Risk Model and Resilience Index (</a:t>
            </a:r>
            <a:r>
              <a:rPr lang="en-US" dirty="0">
                <a:hlinkClick r:id="rId4"/>
              </a:rPr>
              <a:t>CDRI GIRI</a:t>
            </a:r>
            <a:r>
              <a:rPr lang="en-US" dirty="0"/>
              <a:t>)</a:t>
            </a:r>
          </a:p>
          <a:p>
            <a:pPr lvl="1"/>
            <a:r>
              <a:rPr lang="en-US" dirty="0"/>
              <a:t>International Best Track Archive for Climate Stewardship (</a:t>
            </a:r>
            <a:r>
              <a:rPr lang="en-US" dirty="0">
                <a:hlinkClick r:id="rId5"/>
              </a:rPr>
              <a:t>IBTrACS</a:t>
            </a:r>
            <a:r>
              <a:rPr lang="en-US" dirty="0"/>
              <a:t>)</a:t>
            </a:r>
          </a:p>
          <a:p>
            <a:pPr lvl="1"/>
            <a:r>
              <a:rPr lang="en-US" dirty="0"/>
              <a:t>Climate Adaptation and Econ Integrated Assessment Model (</a:t>
            </a:r>
            <a:r>
              <a:rPr lang="en-US" dirty="0">
                <a:hlinkClick r:id="rId6"/>
              </a:rPr>
              <a:t>CLIMADA</a:t>
            </a:r>
            <a:r>
              <a:rPr lang="en-US" dirty="0"/>
              <a:t>)</a:t>
            </a:r>
          </a:p>
          <a:p>
            <a:pPr lvl="1"/>
            <a:r>
              <a:rPr lang="en-US" dirty="0"/>
              <a:t>Integrated Model to Assess the Global Environment (</a:t>
            </a:r>
            <a:r>
              <a:rPr lang="en-US" dirty="0">
                <a:hlinkClick r:id="rId7"/>
              </a:rPr>
              <a:t>IMAGE</a:t>
            </a:r>
            <a:r>
              <a:rPr lang="en-US" dirty="0"/>
              <a:t>)</a:t>
            </a:r>
          </a:p>
          <a:p>
            <a:r>
              <a:rPr lang="en-US" dirty="0"/>
              <a:t>Needs</a:t>
            </a:r>
          </a:p>
          <a:p>
            <a:pPr lvl="1"/>
            <a:r>
              <a:rPr lang="en-US" dirty="0"/>
              <a:t>Climate model and earth observation data</a:t>
            </a:r>
          </a:p>
          <a:p>
            <a:pPr lvl="1"/>
            <a:r>
              <a:rPr lang="en-US" dirty="0"/>
              <a:t>Socioeconomic data</a:t>
            </a:r>
          </a:p>
          <a:p>
            <a:pPr lvl="1"/>
            <a:r>
              <a:rPr lang="en-US" dirty="0"/>
              <a:t>Vulnerability and exposure data</a:t>
            </a:r>
          </a:p>
          <a:p>
            <a:pPr lvl="1"/>
            <a:r>
              <a:rPr lang="en-US" dirty="0"/>
              <a:t>Connection between hazard impact and sector specific costs</a:t>
            </a:r>
          </a:p>
          <a:p>
            <a:pPr lvl="1"/>
            <a:r>
              <a:rPr lang="en-US" dirty="0"/>
              <a:t>Connections between sector costs (interdependency of impacts)</a:t>
            </a:r>
          </a:p>
          <a:p>
            <a:pPr lvl="1"/>
            <a:r>
              <a:rPr lang="en-US" dirty="0"/>
              <a:t>Appropriate treatment of uncertainty</a:t>
            </a:r>
          </a:p>
          <a:p>
            <a:pPr lvl="1"/>
            <a:endParaRPr lang="en-US" dirty="0"/>
          </a:p>
          <a:p>
            <a:pPr lvl="1"/>
            <a:endParaRPr lang="en-US" dirty="0"/>
          </a:p>
          <a:p>
            <a:endParaRPr lang="en-US" dirty="0"/>
          </a:p>
          <a:p>
            <a:endParaRPr lang="en-US" dirty="0"/>
          </a:p>
          <a:p>
            <a:pPr marL="0" indent="0">
              <a:buNone/>
            </a:pPr>
            <a:endParaRPr lang="en-US" dirty="0"/>
          </a:p>
        </p:txBody>
      </p:sp>
      <p:pic>
        <p:nvPicPr>
          <p:cNvPr id="5" name="Picture 4" descr="A graph of different types of data&#10;&#10;AI-generated content may be incorrect.">
            <a:extLst>
              <a:ext uri="{FF2B5EF4-FFF2-40B4-BE49-F238E27FC236}">
                <a16:creationId xmlns:a16="http://schemas.microsoft.com/office/drawing/2014/main" id="{A86ADBEC-CA8F-2061-6AED-A962C5DE2171}"/>
              </a:ext>
            </a:extLst>
          </p:cNvPr>
          <p:cNvPicPr>
            <a:picLocks noChangeAspect="1"/>
          </p:cNvPicPr>
          <p:nvPr/>
        </p:nvPicPr>
        <p:blipFill>
          <a:blip r:embed="rId8"/>
          <a:stretch>
            <a:fillRect/>
          </a:stretch>
        </p:blipFill>
        <p:spPr>
          <a:xfrm>
            <a:off x="6646863" y="1157745"/>
            <a:ext cx="5397150" cy="2995800"/>
          </a:xfrm>
          <a:prstGeom prst="rect">
            <a:avLst/>
          </a:prstGeom>
        </p:spPr>
      </p:pic>
      <p:grpSp>
        <p:nvGrpSpPr>
          <p:cNvPr id="8" name="Group 7">
            <a:extLst>
              <a:ext uri="{FF2B5EF4-FFF2-40B4-BE49-F238E27FC236}">
                <a16:creationId xmlns:a16="http://schemas.microsoft.com/office/drawing/2014/main" id="{0CE540D6-3359-9DF9-6316-F72740DA3009}"/>
              </a:ext>
            </a:extLst>
          </p:cNvPr>
          <p:cNvGrpSpPr/>
          <p:nvPr/>
        </p:nvGrpSpPr>
        <p:grpSpPr>
          <a:xfrm>
            <a:off x="8883994" y="4449197"/>
            <a:ext cx="3160019" cy="2007473"/>
            <a:chOff x="5201707" y="16670218"/>
            <a:chExt cx="5182181" cy="3694756"/>
          </a:xfrm>
        </p:grpSpPr>
        <p:pic>
          <p:nvPicPr>
            <p:cNvPr id="9" name="Picture 8">
              <a:extLst>
                <a:ext uri="{FF2B5EF4-FFF2-40B4-BE49-F238E27FC236}">
                  <a16:creationId xmlns:a16="http://schemas.microsoft.com/office/drawing/2014/main" id="{0CE9C0D4-7AEC-EA3E-1B2C-84A5F6E0C8E5}"/>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
                      </a14:imgEffect>
                      <a14:imgEffect>
                        <a14:brightnessContrast bright="2000" contrast="10000"/>
                      </a14:imgEffect>
                    </a14:imgLayer>
                  </a14:imgProps>
                </a:ext>
              </a:extLst>
            </a:blip>
            <a:srcRect l="12939" t="6253" r="5890" b="40116"/>
            <a:stretch>
              <a:fillRect/>
            </a:stretch>
          </p:blipFill>
          <p:spPr>
            <a:xfrm>
              <a:off x="5201707" y="16670218"/>
              <a:ext cx="5182181" cy="3694756"/>
            </a:xfrm>
            <a:prstGeom prst="rect">
              <a:avLst/>
            </a:prstGeom>
            <a:ln w="12700">
              <a:solidFill>
                <a:schemeClr val="tx1"/>
              </a:solidFill>
            </a:ln>
          </p:spPr>
        </p:pic>
        <p:pic>
          <p:nvPicPr>
            <p:cNvPr id="10" name="Picture 9">
              <a:extLst>
                <a:ext uri="{FF2B5EF4-FFF2-40B4-BE49-F238E27FC236}">
                  <a16:creationId xmlns:a16="http://schemas.microsoft.com/office/drawing/2014/main" id="{2C618E5F-41B2-04E3-9DD7-EC2B4DD0290E}"/>
                </a:ext>
              </a:extLst>
            </p:cNvPr>
            <p:cNvPicPr>
              <a:picLocks noChangeAspect="1"/>
            </p:cNvPicPr>
            <p:nvPr/>
          </p:nvPicPr>
          <p:blipFill>
            <a:blip r:embed="rId11"/>
            <a:srcRect l="49223" t="7831" r="7182" b="76151"/>
            <a:stretch>
              <a:fillRect/>
            </a:stretch>
          </p:blipFill>
          <p:spPr>
            <a:xfrm>
              <a:off x="5201707" y="19228014"/>
              <a:ext cx="2467185" cy="1134435"/>
            </a:xfrm>
            <a:prstGeom prst="rect">
              <a:avLst/>
            </a:prstGeom>
            <a:ln w="12700">
              <a:solidFill>
                <a:schemeClr val="tx1"/>
              </a:solidFill>
            </a:ln>
          </p:spPr>
        </p:pic>
      </p:grpSp>
      <p:grpSp>
        <p:nvGrpSpPr>
          <p:cNvPr id="11" name="Group 10">
            <a:extLst>
              <a:ext uri="{FF2B5EF4-FFF2-40B4-BE49-F238E27FC236}">
                <a16:creationId xmlns:a16="http://schemas.microsoft.com/office/drawing/2014/main" id="{151F904C-1400-765B-A4C5-3D4331C7C2C8}"/>
              </a:ext>
            </a:extLst>
          </p:cNvPr>
          <p:cNvGrpSpPr/>
          <p:nvPr/>
        </p:nvGrpSpPr>
        <p:grpSpPr>
          <a:xfrm>
            <a:off x="5926489" y="4447824"/>
            <a:ext cx="5588227" cy="2459862"/>
            <a:chOff x="80694" y="16570734"/>
            <a:chExt cx="8995521" cy="4034096"/>
          </a:xfrm>
        </p:grpSpPr>
        <p:pic>
          <p:nvPicPr>
            <p:cNvPr id="12" name="Picture 11" descr="A map of the island&#10;&#10;AI-generated content may be incorrect.">
              <a:extLst>
                <a:ext uri="{FF2B5EF4-FFF2-40B4-BE49-F238E27FC236}">
                  <a16:creationId xmlns:a16="http://schemas.microsoft.com/office/drawing/2014/main" id="{0C669FE9-2992-754C-5D1D-46A64A48E731}"/>
                </a:ext>
              </a:extLst>
            </p:cNvPr>
            <p:cNvPicPr>
              <a:picLocks noChangeAspect="1"/>
            </p:cNvPicPr>
            <p:nvPr/>
          </p:nvPicPr>
          <p:blipFill>
            <a:blip r:embed="rId12"/>
            <a:srcRect l="835" r="1"/>
            <a:stretch>
              <a:fillRect/>
            </a:stretch>
          </p:blipFill>
          <p:spPr>
            <a:xfrm>
              <a:off x="220046" y="16570734"/>
              <a:ext cx="4129594" cy="3292192"/>
            </a:xfrm>
            <a:prstGeom prst="rect">
              <a:avLst/>
            </a:prstGeom>
          </p:spPr>
        </p:pic>
        <p:sp>
          <p:nvSpPr>
            <p:cNvPr id="13" name="Text Placeholder 3">
              <a:extLst>
                <a:ext uri="{FF2B5EF4-FFF2-40B4-BE49-F238E27FC236}">
                  <a16:creationId xmlns:a16="http://schemas.microsoft.com/office/drawing/2014/main" id="{85C492B5-E2DF-5DC8-AF88-AE931B38A1C8}"/>
                </a:ext>
              </a:extLst>
            </p:cNvPr>
            <p:cNvSpPr txBox="1">
              <a:spLocks/>
            </p:cNvSpPr>
            <p:nvPr/>
          </p:nvSpPr>
          <p:spPr>
            <a:xfrm>
              <a:off x="80694" y="19750213"/>
              <a:ext cx="4129593" cy="739652"/>
            </a:xfrm>
            <a:prstGeom prst="rect">
              <a:avLst/>
            </a:prstGeom>
            <a:noFill/>
          </p:spPr>
          <p:txBody>
            <a:bodyPr wrap="square" lIns="63307" tIns="63307" rIns="63307" bIns="63307" anchor="t"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algn="l"/>
              <a:r>
                <a:rPr lang="en-US" sz="1050" i="1" u="none" kern="100" dirty="0">
                  <a:solidFill>
                    <a:schemeClr val="accent5"/>
                  </a:solidFill>
                  <a:latin typeface="Lato" panose="020F0502020204030203" pitchFamily="34" charset="0"/>
                  <a:ea typeface="Lato" panose="020F0502020204030203" pitchFamily="34" charset="0"/>
                  <a:cs typeface="Lato" panose="020F0502020204030203" pitchFamily="34" charset="0"/>
                </a:rPr>
                <a:t>Detailed population Exposure (using </a:t>
              </a:r>
              <a:r>
                <a:rPr lang="en-US" sz="1050" i="1" u="none" kern="100" dirty="0" err="1">
                  <a:solidFill>
                    <a:schemeClr val="accent5"/>
                  </a:solidFill>
                  <a:latin typeface="Lato" panose="020F0502020204030203" pitchFamily="34" charset="0"/>
                  <a:ea typeface="Lato" panose="020F0502020204030203" pitchFamily="34" charset="0"/>
                  <a:cs typeface="Lato" panose="020F0502020204030203" pitchFamily="34" charset="0"/>
                </a:rPr>
                <a:t>LitPop</a:t>
              </a:r>
              <a:r>
                <a:rPr lang="en-US" sz="1050" i="1" u="none" kern="100" dirty="0">
                  <a:solidFill>
                    <a:schemeClr val="accent5"/>
                  </a:solidFill>
                  <a:latin typeface="Lato" panose="020F0502020204030203" pitchFamily="34" charset="0"/>
                  <a:ea typeface="Lato" panose="020F0502020204030203" pitchFamily="34" charset="0"/>
                  <a:cs typeface="Lato" panose="020F0502020204030203" pitchFamily="34" charset="0"/>
                </a:rPr>
                <a:t> and Census)</a:t>
              </a:r>
            </a:p>
          </p:txBody>
        </p:sp>
        <p:sp>
          <p:nvSpPr>
            <p:cNvPr id="14" name="Text Placeholder 3">
              <a:extLst>
                <a:ext uri="{FF2B5EF4-FFF2-40B4-BE49-F238E27FC236}">
                  <a16:creationId xmlns:a16="http://schemas.microsoft.com/office/drawing/2014/main" id="{5F68307A-11D2-6415-AEEC-EAC4A75E9B63}"/>
                </a:ext>
              </a:extLst>
            </p:cNvPr>
            <p:cNvSpPr txBox="1">
              <a:spLocks/>
            </p:cNvSpPr>
            <p:nvPr/>
          </p:nvSpPr>
          <p:spPr>
            <a:xfrm>
              <a:off x="4946621" y="19865178"/>
              <a:ext cx="4129594" cy="739652"/>
            </a:xfrm>
            <a:prstGeom prst="rect">
              <a:avLst/>
            </a:prstGeom>
            <a:noFill/>
          </p:spPr>
          <p:txBody>
            <a:bodyPr wrap="square" lIns="63307" tIns="63307" rIns="63307" bIns="63307" anchor="t"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algn="l"/>
              <a:r>
                <a:rPr lang="en-US" sz="1050" i="1" u="none" kern="100" dirty="0">
                  <a:solidFill>
                    <a:schemeClr val="accent5"/>
                  </a:solidFill>
                  <a:latin typeface="Lato" panose="020F0502020204030203" pitchFamily="34" charset="0"/>
                  <a:ea typeface="Lato" panose="020F0502020204030203" pitchFamily="34" charset="0"/>
                  <a:cs typeface="Lato" panose="020F0502020204030203" pitchFamily="34" charset="0"/>
                </a:rPr>
                <a:t>Detailed infrastructure exposure (using OSM-flex with specific vulnerabilities).</a:t>
              </a:r>
            </a:p>
          </p:txBody>
        </p:sp>
        <p:sp>
          <p:nvSpPr>
            <p:cNvPr id="15" name="Text Placeholder 3">
              <a:extLst>
                <a:ext uri="{FF2B5EF4-FFF2-40B4-BE49-F238E27FC236}">
                  <a16:creationId xmlns:a16="http://schemas.microsoft.com/office/drawing/2014/main" id="{32987678-E5E7-B7DE-0E75-29778DE2CD53}"/>
                </a:ext>
              </a:extLst>
            </p:cNvPr>
            <p:cNvSpPr txBox="1">
              <a:spLocks/>
            </p:cNvSpPr>
            <p:nvPr/>
          </p:nvSpPr>
          <p:spPr>
            <a:xfrm>
              <a:off x="2075001" y="16664578"/>
              <a:ext cx="2413990" cy="358683"/>
            </a:xfrm>
            <a:prstGeom prst="rect">
              <a:avLst/>
            </a:prstGeom>
            <a:noFill/>
          </p:spPr>
          <p:txBody>
            <a:bodyPr wrap="square" lIns="63307" tIns="63307" rIns="63307" bIns="63307" anchor="t"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algn="l"/>
              <a:endParaRPr lang="en-US" sz="1500" i="1" u="none" kern="100" dirty="0">
                <a:solidFill>
                  <a:schemeClr val="accent5"/>
                </a:solidFill>
                <a:latin typeface="Lato" panose="020F0502020204030203" pitchFamily="34" charset="0"/>
                <a:ea typeface="Lato" panose="020F0502020204030203" pitchFamily="34" charset="0"/>
                <a:cs typeface="Lato" panose="020F0502020204030203" pitchFamily="34" charset="0"/>
              </a:endParaRPr>
            </a:p>
          </p:txBody>
        </p:sp>
        <p:sp>
          <p:nvSpPr>
            <p:cNvPr id="16" name="Text Placeholder 3">
              <a:extLst>
                <a:ext uri="{FF2B5EF4-FFF2-40B4-BE49-F238E27FC236}">
                  <a16:creationId xmlns:a16="http://schemas.microsoft.com/office/drawing/2014/main" id="{467D867F-BCB4-1B1E-E378-6637E8E360CF}"/>
                </a:ext>
              </a:extLst>
            </p:cNvPr>
            <p:cNvSpPr txBox="1">
              <a:spLocks/>
            </p:cNvSpPr>
            <p:nvPr/>
          </p:nvSpPr>
          <p:spPr>
            <a:xfrm>
              <a:off x="4946621" y="17937371"/>
              <a:ext cx="2413990" cy="358683"/>
            </a:xfrm>
            <a:prstGeom prst="rect">
              <a:avLst/>
            </a:prstGeom>
            <a:noFill/>
          </p:spPr>
          <p:txBody>
            <a:bodyPr wrap="square" lIns="63307" tIns="63307" rIns="63307" bIns="63307" anchor="t"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algn="l"/>
              <a:endParaRPr lang="en-US" sz="1500" i="1" u="none" kern="100" dirty="0">
                <a:solidFill>
                  <a:schemeClr val="accent5"/>
                </a:solidFill>
                <a:latin typeface="Lato" panose="020F0502020204030203" pitchFamily="34" charset="0"/>
                <a:ea typeface="Lato" panose="020F0502020204030203" pitchFamily="34" charset="0"/>
                <a:cs typeface="Lato" panose="020F0502020204030203" pitchFamily="34" charset="0"/>
              </a:endParaRPr>
            </a:p>
          </p:txBody>
        </p:sp>
      </p:grpSp>
    </p:spTree>
    <p:extLst>
      <p:ext uri="{BB962C8B-B14F-4D97-AF65-F5344CB8AC3E}">
        <p14:creationId xmlns:p14="http://schemas.microsoft.com/office/powerpoint/2010/main" val="2529690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3B185-BFE3-8173-6A85-28FBDA204873}"/>
              </a:ext>
            </a:extLst>
          </p:cNvPr>
          <p:cNvSpPr>
            <a:spLocks noGrp="1"/>
          </p:cNvSpPr>
          <p:nvPr>
            <p:ph type="title"/>
          </p:nvPr>
        </p:nvSpPr>
        <p:spPr>
          <a:xfrm>
            <a:off x="838200" y="365125"/>
            <a:ext cx="10515600" cy="1325563"/>
          </a:xfrm>
        </p:spPr>
        <p:txBody>
          <a:bodyPr/>
          <a:lstStyle/>
          <a:p>
            <a:r>
              <a:rPr lang="en-US" dirty="0"/>
              <a:t>Specific concerns for SIDS</a:t>
            </a:r>
          </a:p>
        </p:txBody>
      </p:sp>
      <p:sp>
        <p:nvSpPr>
          <p:cNvPr id="3" name="Content Placeholder 2">
            <a:extLst>
              <a:ext uri="{FF2B5EF4-FFF2-40B4-BE49-F238E27FC236}">
                <a16:creationId xmlns:a16="http://schemas.microsoft.com/office/drawing/2014/main" id="{EBA2BFB7-B0D5-6D0E-FC41-58422C77B81F}"/>
              </a:ext>
            </a:extLst>
          </p:cNvPr>
          <p:cNvSpPr>
            <a:spLocks noGrp="1"/>
          </p:cNvSpPr>
          <p:nvPr>
            <p:ph type="body" idx="1"/>
          </p:nvPr>
        </p:nvSpPr>
        <p:spPr>
          <a:xfrm>
            <a:off x="418500" y="1690688"/>
            <a:ext cx="7332729" cy="4953952"/>
          </a:xfrm>
        </p:spPr>
        <p:txBody>
          <a:bodyPr>
            <a:normAutofit fontScale="70000" lnSpcReduction="20000"/>
          </a:bodyPr>
          <a:lstStyle/>
          <a:p>
            <a:r>
              <a:rPr lang="en-US" dirty="0"/>
              <a:t>Many SIDS are also LDCs and face large climate consequences despite having minimal historical responsibility and limited power in international negotiation</a:t>
            </a:r>
          </a:p>
          <a:p>
            <a:r>
              <a:rPr lang="en-US" dirty="0"/>
              <a:t>Highly vulnerable to SLR, storm surge and wind damage from hurricanes, saline intrusion, intense rainfall, drought and heat waves (both atmospheric and marine) </a:t>
            </a:r>
          </a:p>
          <a:p>
            <a:r>
              <a:rPr lang="en-US" dirty="0"/>
              <a:t>High debt/GDP ratios make existing models of disaster finance potentially unsustainable</a:t>
            </a:r>
          </a:p>
          <a:p>
            <a:r>
              <a:rPr lang="en-US" dirty="0"/>
              <a:t>Cost of adapting to climate change is on the order of 4-5% of GDP (UN)</a:t>
            </a:r>
          </a:p>
          <a:p>
            <a:r>
              <a:rPr lang="en-US" dirty="0"/>
              <a:t>Heavy dependence on tourism - and vulnerability of tourist demand on factors like natural disasters</a:t>
            </a:r>
          </a:p>
          <a:p>
            <a:r>
              <a:rPr lang="en-US" dirty="0"/>
              <a:t>Majority of coral reefs in SIDS threatened by climate change</a:t>
            </a:r>
          </a:p>
          <a:p>
            <a:r>
              <a:rPr lang="en-US" dirty="0"/>
              <a:t>Energy and food supply chain issues with dependence on imported fossil fuels and food (UN)</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C34415CE-9E59-BD19-946A-22A18C898B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0929" y="1496080"/>
            <a:ext cx="3496235" cy="2560991"/>
          </a:xfrm>
          <a:prstGeom prst="rect">
            <a:avLst/>
          </a:prstGeom>
        </p:spPr>
      </p:pic>
      <p:pic>
        <p:nvPicPr>
          <p:cNvPr id="5" name="Picture 2">
            <a:extLst>
              <a:ext uri="{FF2B5EF4-FFF2-40B4-BE49-F238E27FC236}">
                <a16:creationId xmlns:a16="http://schemas.microsoft.com/office/drawing/2014/main" id="{930E8B9D-78B5-5A25-6A38-267955BA26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1229" y="4302926"/>
            <a:ext cx="4329280" cy="1770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629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C689D-89F5-401F-B91F-069DA92536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3A8423-CACE-6741-B173-900DB0AE6D73}"/>
              </a:ext>
            </a:extLst>
          </p:cNvPr>
          <p:cNvSpPr>
            <a:spLocks noGrp="1"/>
          </p:cNvSpPr>
          <p:nvPr>
            <p:ph type="title"/>
          </p:nvPr>
        </p:nvSpPr>
        <p:spPr>
          <a:xfrm>
            <a:off x="3625704" y="1115645"/>
            <a:ext cx="8176436" cy="1324527"/>
          </a:xfrm>
        </p:spPr>
        <p:txBody>
          <a:bodyPr>
            <a:normAutofit/>
          </a:bodyPr>
          <a:lstStyle/>
          <a:p>
            <a:r>
              <a:rPr lang="en-GB" dirty="0"/>
              <a:t>Climate Science, Modelling, Loss and Damage</a:t>
            </a:r>
          </a:p>
        </p:txBody>
      </p:sp>
    </p:spTree>
    <p:extLst>
      <p:ext uri="{BB962C8B-B14F-4D97-AF65-F5344CB8AC3E}">
        <p14:creationId xmlns:p14="http://schemas.microsoft.com/office/powerpoint/2010/main" val="591505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876A8-0902-38A9-CE47-BF94D959D3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5A51EF-4D19-85D9-3420-61A768127ECE}"/>
              </a:ext>
            </a:extLst>
          </p:cNvPr>
          <p:cNvSpPr>
            <a:spLocks noGrp="1"/>
          </p:cNvSpPr>
          <p:nvPr>
            <p:ph type="title"/>
          </p:nvPr>
        </p:nvSpPr>
        <p:spPr>
          <a:xfrm>
            <a:off x="838200" y="365125"/>
            <a:ext cx="10515600" cy="1325563"/>
          </a:xfrm>
        </p:spPr>
        <p:txBody>
          <a:bodyPr/>
          <a:lstStyle/>
          <a:p>
            <a:r>
              <a:rPr lang="en-US" dirty="0"/>
              <a:t>Challenges internal to GCMs and RCMs</a:t>
            </a:r>
          </a:p>
        </p:txBody>
      </p:sp>
      <p:sp>
        <p:nvSpPr>
          <p:cNvPr id="3" name="Content Placeholder 2">
            <a:extLst>
              <a:ext uri="{FF2B5EF4-FFF2-40B4-BE49-F238E27FC236}">
                <a16:creationId xmlns:a16="http://schemas.microsoft.com/office/drawing/2014/main" id="{51DBBA41-8369-E4B5-8E52-65CD4D588817}"/>
              </a:ext>
            </a:extLst>
          </p:cNvPr>
          <p:cNvSpPr>
            <a:spLocks noGrp="1"/>
          </p:cNvSpPr>
          <p:nvPr>
            <p:ph type="body" idx="1"/>
          </p:nvPr>
        </p:nvSpPr>
        <p:spPr>
          <a:xfrm>
            <a:off x="418500" y="1690688"/>
            <a:ext cx="6822315" cy="4802187"/>
          </a:xfrm>
        </p:spPr>
        <p:txBody>
          <a:bodyPr>
            <a:normAutofit/>
          </a:bodyPr>
          <a:lstStyle/>
          <a:p>
            <a:r>
              <a:rPr lang="en-US" dirty="0"/>
              <a:t>Model resolution vs. small scale features, microclimates and extreme events</a:t>
            </a:r>
          </a:p>
          <a:p>
            <a:r>
              <a:rPr lang="en-US" dirty="0"/>
              <a:t>Computational limits</a:t>
            </a:r>
          </a:p>
          <a:p>
            <a:r>
              <a:rPr lang="en-US" dirty="0"/>
              <a:t>Biases (anomaly, positioning)</a:t>
            </a:r>
          </a:p>
          <a:p>
            <a:r>
              <a:rPr lang="en-US" dirty="0"/>
              <a:t>Different skill at different time scales – some improvement in S2S using AI</a:t>
            </a:r>
          </a:p>
          <a:p>
            <a:r>
              <a:rPr lang="en-US" dirty="0"/>
              <a:t>Parameterizations and model uncertainty</a:t>
            </a:r>
          </a:p>
          <a:p>
            <a:r>
              <a:rPr lang="en-US" dirty="0"/>
              <a:t>Uncertainty about climate sensitivity(</a:t>
            </a:r>
            <a:r>
              <a:rPr lang="en-US" dirty="0" err="1"/>
              <a:t>ies</a:t>
            </a:r>
            <a:r>
              <a:rPr lang="en-US" dirty="0"/>
              <a:t>)</a:t>
            </a:r>
          </a:p>
          <a:p>
            <a:endParaRPr lang="en-US" dirty="0"/>
          </a:p>
          <a:p>
            <a:endParaRPr lang="en-US" dirty="0"/>
          </a:p>
          <a:p>
            <a:endParaRPr lang="en-US" dirty="0"/>
          </a:p>
          <a:p>
            <a:endParaRPr lang="en-US" dirty="0"/>
          </a:p>
          <a:p>
            <a:endParaRPr lang="en-US" dirty="0"/>
          </a:p>
        </p:txBody>
      </p:sp>
      <p:pic>
        <p:nvPicPr>
          <p:cNvPr id="7" name="Picture 6" descr="A diagram of a forecast&#10;&#10;AI-generated content may be incorrect.">
            <a:extLst>
              <a:ext uri="{FF2B5EF4-FFF2-40B4-BE49-F238E27FC236}">
                <a16:creationId xmlns:a16="http://schemas.microsoft.com/office/drawing/2014/main" id="{96791025-B493-546B-14B8-D270E4D0F705}"/>
              </a:ext>
            </a:extLst>
          </p:cNvPr>
          <p:cNvPicPr>
            <a:picLocks noChangeAspect="1"/>
          </p:cNvPicPr>
          <p:nvPr/>
        </p:nvPicPr>
        <p:blipFill>
          <a:blip r:embed="rId2"/>
          <a:stretch>
            <a:fillRect/>
          </a:stretch>
        </p:blipFill>
        <p:spPr>
          <a:xfrm>
            <a:off x="7240815" y="4067175"/>
            <a:ext cx="4851400" cy="2425700"/>
          </a:xfrm>
          <a:prstGeom prst="rect">
            <a:avLst/>
          </a:prstGeom>
        </p:spPr>
      </p:pic>
      <p:pic>
        <p:nvPicPr>
          <p:cNvPr id="5" name="Picture 4" descr="A diagram of a globe&#10;&#10;AI-generated content may be incorrect.">
            <a:extLst>
              <a:ext uri="{FF2B5EF4-FFF2-40B4-BE49-F238E27FC236}">
                <a16:creationId xmlns:a16="http://schemas.microsoft.com/office/drawing/2014/main" id="{E3AC9C1D-67E7-66AE-6C8C-3927A3E6CBDD}"/>
              </a:ext>
            </a:extLst>
          </p:cNvPr>
          <p:cNvPicPr>
            <a:picLocks noChangeAspect="1"/>
          </p:cNvPicPr>
          <p:nvPr/>
        </p:nvPicPr>
        <p:blipFill>
          <a:blip r:embed="rId3"/>
          <a:stretch>
            <a:fillRect/>
          </a:stretch>
        </p:blipFill>
        <p:spPr>
          <a:xfrm>
            <a:off x="8564451" y="1209718"/>
            <a:ext cx="2789350" cy="2644717"/>
          </a:xfrm>
          <a:prstGeom prst="rect">
            <a:avLst/>
          </a:prstGeom>
        </p:spPr>
      </p:pic>
      <p:sp>
        <p:nvSpPr>
          <p:cNvPr id="4" name="TextBox 3">
            <a:extLst>
              <a:ext uri="{FF2B5EF4-FFF2-40B4-BE49-F238E27FC236}">
                <a16:creationId xmlns:a16="http://schemas.microsoft.com/office/drawing/2014/main" id="{B43E2A03-DFBA-C6A3-EC20-74E594171A09}"/>
              </a:ext>
            </a:extLst>
          </p:cNvPr>
          <p:cNvSpPr txBox="1"/>
          <p:nvPr/>
        </p:nvSpPr>
        <p:spPr>
          <a:xfrm>
            <a:off x="9556124" y="3854435"/>
            <a:ext cx="1130438" cy="307777"/>
          </a:xfrm>
          <a:prstGeom prst="rect">
            <a:avLst/>
          </a:prstGeom>
          <a:noFill/>
        </p:spPr>
        <p:txBody>
          <a:bodyPr wrap="none" rtlCol="0">
            <a:spAutoFit/>
          </a:bodyPr>
          <a:lstStyle/>
          <a:p>
            <a:r>
              <a:rPr lang="en-US" dirty="0">
                <a:hlinkClick r:id="rId4"/>
              </a:rPr>
              <a:t>Climate.gov</a:t>
            </a:r>
            <a:endParaRPr lang="en-US" dirty="0"/>
          </a:p>
        </p:txBody>
      </p:sp>
      <p:sp>
        <p:nvSpPr>
          <p:cNvPr id="6" name="TextBox 5">
            <a:extLst>
              <a:ext uri="{FF2B5EF4-FFF2-40B4-BE49-F238E27FC236}">
                <a16:creationId xmlns:a16="http://schemas.microsoft.com/office/drawing/2014/main" id="{A3C5B563-809D-B8E1-C887-84DEF869CB47}"/>
              </a:ext>
            </a:extLst>
          </p:cNvPr>
          <p:cNvSpPr txBox="1"/>
          <p:nvPr/>
        </p:nvSpPr>
        <p:spPr>
          <a:xfrm>
            <a:off x="9158968" y="6492875"/>
            <a:ext cx="2194832" cy="307777"/>
          </a:xfrm>
          <a:prstGeom prst="rect">
            <a:avLst/>
          </a:prstGeom>
          <a:noFill/>
        </p:spPr>
        <p:txBody>
          <a:bodyPr wrap="none" rtlCol="0">
            <a:spAutoFit/>
          </a:bodyPr>
          <a:lstStyle/>
          <a:p>
            <a:r>
              <a:rPr lang="en-US" dirty="0">
                <a:hlinkClick r:id="rId5"/>
              </a:rPr>
              <a:t>IRI figure on forecast skill</a:t>
            </a:r>
            <a:endParaRPr lang="en-US" dirty="0"/>
          </a:p>
        </p:txBody>
      </p:sp>
    </p:spTree>
    <p:extLst>
      <p:ext uri="{BB962C8B-B14F-4D97-AF65-F5344CB8AC3E}">
        <p14:creationId xmlns:p14="http://schemas.microsoft.com/office/powerpoint/2010/main" val="21388609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45D7B-7B21-C9AC-02C7-283E634251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24882C-051E-DEDA-CFF5-1B67D988B898}"/>
              </a:ext>
            </a:extLst>
          </p:cNvPr>
          <p:cNvSpPr>
            <a:spLocks noGrp="1"/>
          </p:cNvSpPr>
          <p:nvPr>
            <p:ph type="title"/>
          </p:nvPr>
        </p:nvSpPr>
        <p:spPr>
          <a:xfrm>
            <a:off x="418500" y="365125"/>
            <a:ext cx="9510808" cy="1325563"/>
          </a:xfrm>
        </p:spPr>
        <p:txBody>
          <a:bodyPr/>
          <a:lstStyle/>
          <a:p>
            <a:pPr algn="ctr"/>
            <a:r>
              <a:rPr lang="en-US" dirty="0"/>
              <a:t>Challenges translating climate model output to L&amp;D assessment</a:t>
            </a:r>
          </a:p>
        </p:txBody>
      </p:sp>
      <p:sp>
        <p:nvSpPr>
          <p:cNvPr id="3" name="Content Placeholder 2">
            <a:extLst>
              <a:ext uri="{FF2B5EF4-FFF2-40B4-BE49-F238E27FC236}">
                <a16:creationId xmlns:a16="http://schemas.microsoft.com/office/drawing/2014/main" id="{006764FC-A1A2-39C1-14F5-6025995F3527}"/>
              </a:ext>
            </a:extLst>
          </p:cNvPr>
          <p:cNvSpPr>
            <a:spLocks noGrp="1"/>
          </p:cNvSpPr>
          <p:nvPr>
            <p:ph type="body" idx="1"/>
          </p:nvPr>
        </p:nvSpPr>
        <p:spPr>
          <a:xfrm>
            <a:off x="418501" y="1690688"/>
            <a:ext cx="6961093" cy="4953952"/>
          </a:xfrm>
        </p:spPr>
        <p:txBody>
          <a:bodyPr>
            <a:normAutofit fontScale="92500"/>
          </a:bodyPr>
          <a:lstStyle/>
          <a:p>
            <a:r>
              <a:rPr lang="en-US" dirty="0"/>
              <a:t>Translation of hazard to risk modeling (integration of exposure, vulnerability, adaptive capacity)</a:t>
            </a:r>
          </a:p>
          <a:p>
            <a:r>
              <a:rPr lang="en-US" dirty="0"/>
              <a:t>Translation of geophysical hazard to sector specific impacts</a:t>
            </a:r>
          </a:p>
          <a:p>
            <a:r>
              <a:rPr lang="en-US" dirty="0"/>
              <a:t>GCMs speak to large scale patterns, but damages are highly local</a:t>
            </a:r>
          </a:p>
          <a:p>
            <a:r>
              <a:rPr lang="en-US" dirty="0"/>
              <a:t>Understanding of interlinkages between sectors in disaster response</a:t>
            </a:r>
          </a:p>
          <a:p>
            <a:r>
              <a:rPr lang="en-US" dirty="0"/>
              <a:t>Integrated assessment modeling – damage functions, including nonlinear dependencies</a:t>
            </a:r>
          </a:p>
          <a:p>
            <a:endParaRPr lang="en-US" dirty="0"/>
          </a:p>
          <a:p>
            <a:endParaRPr lang="en-US" dirty="0"/>
          </a:p>
          <a:p>
            <a:endParaRPr lang="en-US" dirty="0"/>
          </a:p>
          <a:p>
            <a:endParaRPr lang="en-US" dirty="0"/>
          </a:p>
        </p:txBody>
      </p:sp>
      <p:pic>
        <p:nvPicPr>
          <p:cNvPr id="5" name="Picture 4" descr="A diagram of a diagram&#10;&#10;AI-generated content may be incorrect.">
            <a:extLst>
              <a:ext uri="{FF2B5EF4-FFF2-40B4-BE49-F238E27FC236}">
                <a16:creationId xmlns:a16="http://schemas.microsoft.com/office/drawing/2014/main" id="{CEEF2956-6C84-F64C-5FD1-8D0A31859D7B}"/>
              </a:ext>
            </a:extLst>
          </p:cNvPr>
          <p:cNvPicPr>
            <a:picLocks noChangeAspect="1"/>
          </p:cNvPicPr>
          <p:nvPr/>
        </p:nvPicPr>
        <p:blipFill>
          <a:blip r:embed="rId2"/>
          <a:stretch>
            <a:fillRect/>
          </a:stretch>
        </p:blipFill>
        <p:spPr>
          <a:xfrm>
            <a:off x="7897307" y="3429000"/>
            <a:ext cx="4064000" cy="2794000"/>
          </a:xfrm>
          <a:prstGeom prst="rect">
            <a:avLst/>
          </a:prstGeom>
        </p:spPr>
      </p:pic>
      <p:pic>
        <p:nvPicPr>
          <p:cNvPr id="7" name="Picture 6" descr="A diagram of a hazard diagram&#10;&#10;AI-generated content may be incorrect.">
            <a:extLst>
              <a:ext uri="{FF2B5EF4-FFF2-40B4-BE49-F238E27FC236}">
                <a16:creationId xmlns:a16="http://schemas.microsoft.com/office/drawing/2014/main" id="{5F7233DC-3567-5F60-C69D-0F19149DD6B3}"/>
              </a:ext>
            </a:extLst>
          </p:cNvPr>
          <p:cNvPicPr>
            <a:picLocks noChangeAspect="1"/>
          </p:cNvPicPr>
          <p:nvPr/>
        </p:nvPicPr>
        <p:blipFill>
          <a:blip r:embed="rId3"/>
          <a:stretch>
            <a:fillRect/>
          </a:stretch>
        </p:blipFill>
        <p:spPr>
          <a:xfrm>
            <a:off x="8048709" y="1298147"/>
            <a:ext cx="4041388" cy="1712854"/>
          </a:xfrm>
          <a:prstGeom prst="rect">
            <a:avLst/>
          </a:prstGeom>
        </p:spPr>
      </p:pic>
      <p:sp>
        <p:nvSpPr>
          <p:cNvPr id="8" name="TextBox 7">
            <a:extLst>
              <a:ext uri="{FF2B5EF4-FFF2-40B4-BE49-F238E27FC236}">
                <a16:creationId xmlns:a16="http://schemas.microsoft.com/office/drawing/2014/main" id="{254D0416-FBCF-C3FC-625B-3C45C38F3B0F}"/>
              </a:ext>
            </a:extLst>
          </p:cNvPr>
          <p:cNvSpPr txBox="1"/>
          <p:nvPr/>
        </p:nvSpPr>
        <p:spPr>
          <a:xfrm>
            <a:off x="9334433" y="3123043"/>
            <a:ext cx="1189749" cy="307777"/>
          </a:xfrm>
          <a:prstGeom prst="rect">
            <a:avLst/>
          </a:prstGeom>
          <a:noFill/>
        </p:spPr>
        <p:txBody>
          <a:bodyPr wrap="none" rtlCol="0">
            <a:spAutoFit/>
          </a:bodyPr>
          <a:lstStyle/>
          <a:p>
            <a:r>
              <a:rPr lang="en-US" dirty="0">
                <a:hlinkClick r:id="rId4"/>
              </a:rPr>
              <a:t>Carbon Brief</a:t>
            </a:r>
            <a:endParaRPr lang="en-US" dirty="0"/>
          </a:p>
        </p:txBody>
      </p:sp>
      <p:sp>
        <p:nvSpPr>
          <p:cNvPr id="9" name="TextBox 8">
            <a:extLst>
              <a:ext uri="{FF2B5EF4-FFF2-40B4-BE49-F238E27FC236}">
                <a16:creationId xmlns:a16="http://schemas.microsoft.com/office/drawing/2014/main" id="{9DD2F845-909E-F1A3-2A69-8D4F31B916A6}"/>
              </a:ext>
            </a:extLst>
          </p:cNvPr>
          <p:cNvSpPr txBox="1"/>
          <p:nvPr/>
        </p:nvSpPr>
        <p:spPr>
          <a:xfrm>
            <a:off x="8834907" y="6465194"/>
            <a:ext cx="1883849" cy="307777"/>
          </a:xfrm>
          <a:prstGeom prst="rect">
            <a:avLst/>
          </a:prstGeom>
          <a:noFill/>
        </p:spPr>
        <p:txBody>
          <a:bodyPr wrap="none" rtlCol="0">
            <a:spAutoFit/>
          </a:bodyPr>
          <a:lstStyle/>
          <a:p>
            <a:r>
              <a:rPr lang="en-US" dirty="0">
                <a:hlinkClick r:id="rId5"/>
              </a:rPr>
              <a:t>Engstrom et al. 2016</a:t>
            </a:r>
            <a:endParaRPr lang="en-US" dirty="0"/>
          </a:p>
        </p:txBody>
      </p:sp>
    </p:spTree>
    <p:extLst>
      <p:ext uri="{BB962C8B-B14F-4D97-AF65-F5344CB8AC3E}">
        <p14:creationId xmlns:p14="http://schemas.microsoft.com/office/powerpoint/2010/main" val="3980219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1C88F-5E78-4EC1-6504-42D91ADD6C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8F6856-E3F9-E540-AABC-996CA7210BC6}"/>
              </a:ext>
            </a:extLst>
          </p:cNvPr>
          <p:cNvSpPr>
            <a:spLocks noGrp="1"/>
          </p:cNvSpPr>
          <p:nvPr>
            <p:ph type="title"/>
          </p:nvPr>
        </p:nvSpPr>
        <p:spPr>
          <a:xfrm>
            <a:off x="418500" y="365125"/>
            <a:ext cx="9521566" cy="1325563"/>
          </a:xfrm>
        </p:spPr>
        <p:txBody>
          <a:bodyPr>
            <a:normAutofit/>
          </a:bodyPr>
          <a:lstStyle/>
          <a:p>
            <a:pPr algn="ctr"/>
            <a:r>
              <a:rPr lang="en-US" sz="3600" dirty="0"/>
              <a:t>Sectors for applied L&amp;D climate modeling work</a:t>
            </a:r>
          </a:p>
        </p:txBody>
      </p:sp>
      <p:sp>
        <p:nvSpPr>
          <p:cNvPr id="3" name="Content Placeholder 2">
            <a:extLst>
              <a:ext uri="{FF2B5EF4-FFF2-40B4-BE49-F238E27FC236}">
                <a16:creationId xmlns:a16="http://schemas.microsoft.com/office/drawing/2014/main" id="{6842BBD2-D627-F784-8724-A3613D621F6A}"/>
              </a:ext>
            </a:extLst>
          </p:cNvPr>
          <p:cNvSpPr>
            <a:spLocks noGrp="1"/>
          </p:cNvSpPr>
          <p:nvPr>
            <p:ph type="body" idx="1"/>
          </p:nvPr>
        </p:nvSpPr>
        <p:spPr>
          <a:xfrm>
            <a:off x="418501" y="1690688"/>
            <a:ext cx="7620599" cy="4953952"/>
          </a:xfrm>
        </p:spPr>
        <p:txBody>
          <a:bodyPr>
            <a:normAutofit fontScale="70000" lnSpcReduction="20000"/>
          </a:bodyPr>
          <a:lstStyle/>
          <a:p>
            <a:r>
              <a:rPr lang="en-US" dirty="0"/>
              <a:t>Public Health</a:t>
            </a:r>
          </a:p>
          <a:p>
            <a:r>
              <a:rPr lang="en-US" dirty="0"/>
              <a:t>Water Management </a:t>
            </a:r>
          </a:p>
          <a:p>
            <a:r>
              <a:rPr lang="en-US" dirty="0"/>
              <a:t>Energy Utilities</a:t>
            </a:r>
          </a:p>
          <a:p>
            <a:r>
              <a:rPr lang="en-US" dirty="0"/>
              <a:t>Food Security/Agriculture</a:t>
            </a:r>
          </a:p>
          <a:p>
            <a:r>
              <a:rPr lang="en-US" dirty="0"/>
              <a:t>Disaster Management &amp; Humanitarian Response</a:t>
            </a:r>
          </a:p>
          <a:p>
            <a:r>
              <a:rPr lang="en-US" dirty="0"/>
              <a:t>Infrastructure and Public Works</a:t>
            </a:r>
          </a:p>
          <a:p>
            <a:r>
              <a:rPr lang="en-US" dirty="0"/>
              <a:t>Financial Services (including insurance)</a:t>
            </a:r>
          </a:p>
          <a:p>
            <a:r>
              <a:rPr lang="en-US" dirty="0"/>
              <a:t>Biodiversity and Environment</a:t>
            </a:r>
          </a:p>
          <a:p>
            <a:r>
              <a:rPr lang="en-US" dirty="0"/>
              <a:t>Justice and Legal</a:t>
            </a:r>
          </a:p>
          <a:p>
            <a:r>
              <a:rPr lang="en-US" dirty="0"/>
              <a:t>Cultural, Gender and Social Impacts</a:t>
            </a:r>
          </a:p>
          <a:p>
            <a:r>
              <a:rPr lang="en-US" dirty="0"/>
              <a:t>Need for Early Warning Systems and Incentives for Proactive Adaptation</a:t>
            </a:r>
          </a:p>
          <a:p>
            <a:endParaRPr lang="en-US" dirty="0"/>
          </a:p>
          <a:p>
            <a:endParaRPr lang="en-US" dirty="0"/>
          </a:p>
          <a:p>
            <a:endParaRPr lang="en-US" dirty="0"/>
          </a:p>
        </p:txBody>
      </p:sp>
      <p:pic>
        <p:nvPicPr>
          <p:cNvPr id="4" name="Picture 4" descr="Climate Effects on Health | CDC">
            <a:hlinkClick r:id="rId2"/>
            <a:extLst>
              <a:ext uri="{FF2B5EF4-FFF2-40B4-BE49-F238E27FC236}">
                <a16:creationId xmlns:a16="http://schemas.microsoft.com/office/drawing/2014/main" id="{BCFDE1C7-89C8-3DBA-26C9-1A92749D7A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3210" y="1485489"/>
            <a:ext cx="2598371" cy="19406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First-ever Colorado River water shortage is now almost certain, new projections show">
            <a:hlinkClick r:id="rId4"/>
            <a:extLst>
              <a:ext uri="{FF2B5EF4-FFF2-40B4-BE49-F238E27FC236}">
                <a16:creationId xmlns:a16="http://schemas.microsoft.com/office/drawing/2014/main" id="{8427A0F6-0397-E2D7-276A-65F5EF6B4D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03210" y="3429391"/>
            <a:ext cx="2598372" cy="14642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DE8DDC7-0892-BB4C-1773-1BDAE2B642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03210" y="4893620"/>
            <a:ext cx="2598371" cy="1903306"/>
          </a:xfrm>
          <a:prstGeom prst="rect">
            <a:avLst/>
          </a:prstGeom>
        </p:spPr>
      </p:pic>
    </p:spTree>
    <p:extLst>
      <p:ext uri="{BB962C8B-B14F-4D97-AF65-F5344CB8AC3E}">
        <p14:creationId xmlns:p14="http://schemas.microsoft.com/office/powerpoint/2010/main" val="392229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82E0F-D79A-2A52-AADE-C9BA22C5D5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19090A-A7E5-73B1-8058-2578ABC65A95}"/>
              </a:ext>
            </a:extLst>
          </p:cNvPr>
          <p:cNvSpPr>
            <a:spLocks noGrp="1"/>
          </p:cNvSpPr>
          <p:nvPr>
            <p:ph type="title"/>
          </p:nvPr>
        </p:nvSpPr>
        <p:spPr>
          <a:xfrm>
            <a:off x="-249382" y="0"/>
            <a:ext cx="10515600" cy="1036320"/>
          </a:xfrm>
        </p:spPr>
        <p:txBody>
          <a:bodyPr>
            <a:normAutofit/>
          </a:bodyPr>
          <a:lstStyle/>
          <a:p>
            <a:pPr algn="ctr"/>
            <a:r>
              <a:rPr lang="en-US" sz="3600" dirty="0"/>
              <a:t>Heat – Health work</a:t>
            </a:r>
          </a:p>
        </p:txBody>
      </p:sp>
      <p:sp>
        <p:nvSpPr>
          <p:cNvPr id="3" name="Content Placeholder 2">
            <a:extLst>
              <a:ext uri="{FF2B5EF4-FFF2-40B4-BE49-F238E27FC236}">
                <a16:creationId xmlns:a16="http://schemas.microsoft.com/office/drawing/2014/main" id="{1837E160-E536-00FA-83A5-5C2079848894}"/>
              </a:ext>
            </a:extLst>
          </p:cNvPr>
          <p:cNvSpPr>
            <a:spLocks noGrp="1"/>
          </p:cNvSpPr>
          <p:nvPr>
            <p:ph idx="1"/>
          </p:nvPr>
        </p:nvSpPr>
        <p:spPr>
          <a:xfrm>
            <a:off x="304799" y="902208"/>
            <a:ext cx="11582401" cy="5522976"/>
          </a:xfrm>
        </p:spPr>
        <p:txBody>
          <a:bodyPr>
            <a:normAutofit/>
          </a:bodyPr>
          <a:lstStyle/>
          <a:p>
            <a:r>
              <a:rPr lang="en-US" dirty="0"/>
              <a:t>Projected increase in heat waves – health impacts</a:t>
            </a:r>
          </a:p>
          <a:p>
            <a:pPr lvl="1"/>
            <a:r>
              <a:rPr lang="en-US" dirty="0"/>
              <a:t>Projected increase in marine heat waves – coral bleaching, impact on fisheries</a:t>
            </a:r>
            <a:endParaRPr lang="en-US" u="sng" dirty="0">
              <a:solidFill>
                <a:schemeClr val="tx1"/>
              </a:solidFill>
              <a:hlinkClick r:id="rId2">
                <a:extLst>
                  <a:ext uri="{A12FA001-AC4F-418D-AE19-62706E023703}">
                    <ahyp:hlinkClr xmlns:ahyp="http://schemas.microsoft.com/office/drawing/2018/hyperlinkcolor" val="tx"/>
                  </a:ext>
                </a:extLst>
              </a:hlinkClick>
            </a:endParaRPr>
          </a:p>
          <a:p>
            <a:r>
              <a:rPr lang="en-US" dirty="0">
                <a:solidFill>
                  <a:srgbClr val="F06F02"/>
                </a:solidFill>
                <a:hlinkClick r:id="rId2">
                  <a:extLst>
                    <a:ext uri="{A12FA001-AC4F-418D-AE19-62706E023703}">
                      <ahyp:hlinkClr xmlns:ahyp="http://schemas.microsoft.com/office/drawing/2018/hyperlinkcolor" val="tx"/>
                    </a:ext>
                  </a:extLst>
                </a:hlinkClick>
              </a:rPr>
              <a:t>Minderoo Lethal Heat/Humidity</a:t>
            </a:r>
            <a:endParaRPr lang="en-US" dirty="0"/>
          </a:p>
          <a:p>
            <a:endParaRPr lang="en-US" dirty="0"/>
          </a:p>
          <a:p>
            <a:pPr marL="0" indent="0">
              <a:buNone/>
            </a:pPr>
            <a:endParaRPr lang="en-US" dirty="0"/>
          </a:p>
        </p:txBody>
      </p:sp>
      <p:pic>
        <p:nvPicPr>
          <p:cNvPr id="7" name="Picture 6" descr="A diagram of different types of heat&#10;&#10;AI-generated content may be incorrect.">
            <a:extLst>
              <a:ext uri="{FF2B5EF4-FFF2-40B4-BE49-F238E27FC236}">
                <a16:creationId xmlns:a16="http://schemas.microsoft.com/office/drawing/2014/main" id="{C5BAFE92-0BBC-1149-75F6-AABA64B5BFBB}"/>
              </a:ext>
            </a:extLst>
          </p:cNvPr>
          <p:cNvPicPr>
            <a:picLocks noChangeAspect="1"/>
          </p:cNvPicPr>
          <p:nvPr/>
        </p:nvPicPr>
        <p:blipFill>
          <a:blip r:embed="rId3"/>
          <a:stretch>
            <a:fillRect/>
          </a:stretch>
        </p:blipFill>
        <p:spPr>
          <a:xfrm>
            <a:off x="749456" y="2770577"/>
            <a:ext cx="2953413" cy="3281570"/>
          </a:xfrm>
          <a:prstGeom prst="rect">
            <a:avLst/>
          </a:prstGeom>
        </p:spPr>
      </p:pic>
      <p:pic>
        <p:nvPicPr>
          <p:cNvPr id="12" name="Picture 11" descr="A map of the world with different colored areas&#10;&#10;AI-generated content may be incorrect.">
            <a:extLst>
              <a:ext uri="{FF2B5EF4-FFF2-40B4-BE49-F238E27FC236}">
                <a16:creationId xmlns:a16="http://schemas.microsoft.com/office/drawing/2014/main" id="{C43830C5-0829-C5D3-E4BD-6F94F68E7783}"/>
              </a:ext>
            </a:extLst>
          </p:cNvPr>
          <p:cNvPicPr>
            <a:picLocks noChangeAspect="1"/>
          </p:cNvPicPr>
          <p:nvPr/>
        </p:nvPicPr>
        <p:blipFill>
          <a:blip r:embed="rId4"/>
          <a:stretch>
            <a:fillRect/>
          </a:stretch>
        </p:blipFill>
        <p:spPr>
          <a:xfrm>
            <a:off x="6551555" y="2139973"/>
            <a:ext cx="4483107" cy="4240085"/>
          </a:xfrm>
          <a:prstGeom prst="rect">
            <a:avLst/>
          </a:prstGeom>
        </p:spPr>
      </p:pic>
      <p:sp>
        <p:nvSpPr>
          <p:cNvPr id="13" name="TextBox 12">
            <a:extLst>
              <a:ext uri="{FF2B5EF4-FFF2-40B4-BE49-F238E27FC236}">
                <a16:creationId xmlns:a16="http://schemas.microsoft.com/office/drawing/2014/main" id="{571AD7E2-AD98-6FA7-C2D7-0538AC6BE856}"/>
              </a:ext>
            </a:extLst>
          </p:cNvPr>
          <p:cNvSpPr txBox="1"/>
          <p:nvPr/>
        </p:nvSpPr>
        <p:spPr>
          <a:xfrm>
            <a:off x="1301037" y="6163574"/>
            <a:ext cx="1577676" cy="523220"/>
          </a:xfrm>
          <a:prstGeom prst="rect">
            <a:avLst/>
          </a:prstGeom>
          <a:noFill/>
        </p:spPr>
        <p:txBody>
          <a:bodyPr wrap="none" rtlCol="0">
            <a:spAutoFit/>
          </a:bodyPr>
          <a:lstStyle/>
          <a:p>
            <a:r>
              <a:rPr lang="en-US" dirty="0">
                <a:hlinkClick r:id="rId5"/>
              </a:rPr>
              <a:t>Vanos et al. 2023</a:t>
            </a:r>
            <a:endParaRPr lang="en-US" dirty="0"/>
          </a:p>
          <a:p>
            <a:endParaRPr lang="en-US" dirty="0"/>
          </a:p>
        </p:txBody>
      </p:sp>
      <p:sp>
        <p:nvSpPr>
          <p:cNvPr id="14" name="TextBox 13">
            <a:extLst>
              <a:ext uri="{FF2B5EF4-FFF2-40B4-BE49-F238E27FC236}">
                <a16:creationId xmlns:a16="http://schemas.microsoft.com/office/drawing/2014/main" id="{AF4D0B03-58C7-48FF-DB84-8F2F315A3A3E}"/>
              </a:ext>
            </a:extLst>
          </p:cNvPr>
          <p:cNvSpPr txBox="1"/>
          <p:nvPr/>
        </p:nvSpPr>
        <p:spPr>
          <a:xfrm>
            <a:off x="8018697" y="6381359"/>
            <a:ext cx="1548822" cy="307777"/>
          </a:xfrm>
          <a:prstGeom prst="rect">
            <a:avLst/>
          </a:prstGeom>
          <a:noFill/>
        </p:spPr>
        <p:txBody>
          <a:bodyPr wrap="none" rtlCol="0">
            <a:spAutoFit/>
          </a:bodyPr>
          <a:lstStyle/>
          <a:p>
            <a:r>
              <a:rPr lang="en-US" dirty="0">
                <a:hlinkClick r:id="rId6"/>
              </a:rPr>
              <a:t>Powis et al. 2023</a:t>
            </a:r>
            <a:endParaRPr lang="en-US" dirty="0"/>
          </a:p>
        </p:txBody>
      </p:sp>
    </p:spTree>
    <p:extLst>
      <p:ext uri="{BB962C8B-B14F-4D97-AF65-F5344CB8AC3E}">
        <p14:creationId xmlns:p14="http://schemas.microsoft.com/office/powerpoint/2010/main" val="641800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6AE3F-84FA-9B4F-AE89-888C848FA7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F9EDC2-88B1-0FC0-EEA7-3E997ADD534C}"/>
              </a:ext>
            </a:extLst>
          </p:cNvPr>
          <p:cNvSpPr>
            <a:spLocks noGrp="1"/>
          </p:cNvSpPr>
          <p:nvPr>
            <p:ph type="title"/>
          </p:nvPr>
        </p:nvSpPr>
        <p:spPr>
          <a:xfrm>
            <a:off x="418501" y="103067"/>
            <a:ext cx="9521566" cy="697522"/>
          </a:xfrm>
        </p:spPr>
        <p:txBody>
          <a:bodyPr>
            <a:normAutofit/>
          </a:bodyPr>
          <a:lstStyle/>
          <a:p>
            <a:pPr algn="ctr"/>
            <a:r>
              <a:rPr lang="en-US" sz="3600" dirty="0"/>
              <a:t>Attribution Science -&gt; Legal Accountability</a:t>
            </a:r>
          </a:p>
        </p:txBody>
      </p:sp>
      <p:sp>
        <p:nvSpPr>
          <p:cNvPr id="3" name="Content Placeholder 2">
            <a:extLst>
              <a:ext uri="{FF2B5EF4-FFF2-40B4-BE49-F238E27FC236}">
                <a16:creationId xmlns:a16="http://schemas.microsoft.com/office/drawing/2014/main" id="{92D83DD6-667A-887F-D7EB-E615F43D08B1}"/>
              </a:ext>
            </a:extLst>
          </p:cNvPr>
          <p:cNvSpPr>
            <a:spLocks noGrp="1"/>
          </p:cNvSpPr>
          <p:nvPr>
            <p:ph type="body" idx="1"/>
          </p:nvPr>
        </p:nvSpPr>
        <p:spPr>
          <a:xfrm>
            <a:off x="0" y="925844"/>
            <a:ext cx="8681404" cy="2532969"/>
          </a:xfrm>
        </p:spPr>
        <p:txBody>
          <a:bodyPr>
            <a:normAutofit fontScale="92500" lnSpcReduction="10000"/>
          </a:bodyPr>
          <a:lstStyle/>
          <a:p>
            <a:r>
              <a:rPr lang="en-US" dirty="0">
                <a:hlinkClick r:id="rId2"/>
              </a:rPr>
              <a:t>https://climateattribution.org/</a:t>
            </a:r>
            <a:endParaRPr lang="en-US" dirty="0"/>
          </a:p>
          <a:p>
            <a:r>
              <a:rPr lang="en-US" dirty="0">
                <a:hlinkClick r:id="rId3"/>
              </a:rPr>
              <a:t>https://www.worldweatherattribution.org/</a:t>
            </a:r>
            <a:endParaRPr lang="en-US" dirty="0"/>
          </a:p>
          <a:p>
            <a:r>
              <a:rPr lang="en-US" dirty="0">
                <a:hlinkClick r:id="rId4"/>
              </a:rPr>
              <a:t>Coumou et al. 2024</a:t>
            </a:r>
            <a:r>
              <a:rPr lang="en-US" dirty="0"/>
              <a:t> – methodological framework for connecting attribution to Loss and Damage finance using Bayesian framework</a:t>
            </a:r>
          </a:p>
          <a:p>
            <a:r>
              <a:rPr lang="en-US" dirty="0">
                <a:hlinkClick r:id="rId5"/>
              </a:rPr>
              <a:t>Quilcaille et al. 2025</a:t>
            </a:r>
            <a:r>
              <a:rPr lang="en-US" dirty="0"/>
              <a:t> – attribution of heat waves to carbon majors</a:t>
            </a:r>
          </a:p>
          <a:p>
            <a:endParaRPr lang="en-US" dirty="0"/>
          </a:p>
          <a:p>
            <a:endParaRPr lang="en-US" dirty="0"/>
          </a:p>
          <a:p>
            <a:endParaRPr lang="en-US" dirty="0"/>
          </a:p>
          <a:p>
            <a:endParaRPr lang="en-US" dirty="0"/>
          </a:p>
        </p:txBody>
      </p:sp>
      <p:pic>
        <p:nvPicPr>
          <p:cNvPr id="5" name="Picture 4" descr="A chart of different weather conditions&#10;&#10;AI-generated content may be incorrect.">
            <a:extLst>
              <a:ext uri="{FF2B5EF4-FFF2-40B4-BE49-F238E27FC236}">
                <a16:creationId xmlns:a16="http://schemas.microsoft.com/office/drawing/2014/main" id="{941FE50C-C900-C634-D6E7-9EC2E82618B0}"/>
              </a:ext>
            </a:extLst>
          </p:cNvPr>
          <p:cNvPicPr>
            <a:picLocks noChangeAspect="1"/>
          </p:cNvPicPr>
          <p:nvPr/>
        </p:nvPicPr>
        <p:blipFill>
          <a:blip r:embed="rId6"/>
          <a:stretch>
            <a:fillRect/>
          </a:stretch>
        </p:blipFill>
        <p:spPr>
          <a:xfrm>
            <a:off x="123103" y="4368869"/>
            <a:ext cx="2951233" cy="2037303"/>
          </a:xfrm>
          <a:prstGeom prst="rect">
            <a:avLst/>
          </a:prstGeom>
        </p:spPr>
      </p:pic>
      <p:pic>
        <p:nvPicPr>
          <p:cNvPr id="7" name="Picture 6" descr="A diagram of a diagram&#10;&#10;AI-generated content may be incorrect.">
            <a:extLst>
              <a:ext uri="{FF2B5EF4-FFF2-40B4-BE49-F238E27FC236}">
                <a16:creationId xmlns:a16="http://schemas.microsoft.com/office/drawing/2014/main" id="{5210B901-6270-BC0B-52A1-BCDE035ACB39}"/>
              </a:ext>
            </a:extLst>
          </p:cNvPr>
          <p:cNvPicPr>
            <a:picLocks noChangeAspect="1"/>
          </p:cNvPicPr>
          <p:nvPr/>
        </p:nvPicPr>
        <p:blipFill>
          <a:blip r:embed="rId7"/>
          <a:stretch>
            <a:fillRect/>
          </a:stretch>
        </p:blipFill>
        <p:spPr>
          <a:xfrm>
            <a:off x="3040978" y="4243614"/>
            <a:ext cx="2836891" cy="2287815"/>
          </a:xfrm>
          <a:prstGeom prst="rect">
            <a:avLst/>
          </a:prstGeom>
        </p:spPr>
      </p:pic>
      <p:sp>
        <p:nvSpPr>
          <p:cNvPr id="8" name="TextBox 7">
            <a:extLst>
              <a:ext uri="{FF2B5EF4-FFF2-40B4-BE49-F238E27FC236}">
                <a16:creationId xmlns:a16="http://schemas.microsoft.com/office/drawing/2014/main" id="{19B1D88A-7EDA-5669-996B-65EE5E79C75C}"/>
              </a:ext>
            </a:extLst>
          </p:cNvPr>
          <p:cNvSpPr txBox="1"/>
          <p:nvPr/>
        </p:nvSpPr>
        <p:spPr>
          <a:xfrm>
            <a:off x="3576809" y="6551386"/>
            <a:ext cx="2262158" cy="307777"/>
          </a:xfrm>
          <a:prstGeom prst="rect">
            <a:avLst/>
          </a:prstGeom>
          <a:noFill/>
        </p:spPr>
        <p:txBody>
          <a:bodyPr wrap="none" rtlCol="0">
            <a:spAutoFit/>
          </a:bodyPr>
          <a:lstStyle/>
          <a:p>
            <a:r>
              <a:rPr lang="en-US" dirty="0"/>
              <a:t>From </a:t>
            </a:r>
            <a:r>
              <a:rPr lang="en-US" dirty="0">
                <a:hlinkClick r:id="rId4"/>
              </a:rPr>
              <a:t>Coumou et al. 2024</a:t>
            </a:r>
            <a:endParaRPr lang="en-US" dirty="0"/>
          </a:p>
        </p:txBody>
      </p:sp>
      <p:pic>
        <p:nvPicPr>
          <p:cNvPr id="10" name="Picture 9" descr="A diagram of a normal distribution&#10;&#10;AI-generated content may be incorrect.">
            <a:extLst>
              <a:ext uri="{FF2B5EF4-FFF2-40B4-BE49-F238E27FC236}">
                <a16:creationId xmlns:a16="http://schemas.microsoft.com/office/drawing/2014/main" id="{FD32B13B-6DE7-45A6-F75B-29AE6D532D4E}"/>
              </a:ext>
            </a:extLst>
          </p:cNvPr>
          <p:cNvPicPr>
            <a:picLocks noChangeAspect="1"/>
          </p:cNvPicPr>
          <p:nvPr/>
        </p:nvPicPr>
        <p:blipFill>
          <a:blip r:embed="rId8"/>
          <a:stretch>
            <a:fillRect/>
          </a:stretch>
        </p:blipFill>
        <p:spPr>
          <a:xfrm>
            <a:off x="8681404" y="1260475"/>
            <a:ext cx="3510596" cy="4266565"/>
          </a:xfrm>
          <a:prstGeom prst="rect">
            <a:avLst/>
          </a:prstGeom>
        </p:spPr>
      </p:pic>
      <p:pic>
        <p:nvPicPr>
          <p:cNvPr id="12" name="Picture 11" descr="A screenshot of a graph&#10;&#10;AI-generated content may be incorrect.">
            <a:extLst>
              <a:ext uri="{FF2B5EF4-FFF2-40B4-BE49-F238E27FC236}">
                <a16:creationId xmlns:a16="http://schemas.microsoft.com/office/drawing/2014/main" id="{6367BBD5-D43E-63AD-0512-52660E64DB19}"/>
              </a:ext>
            </a:extLst>
          </p:cNvPr>
          <p:cNvPicPr>
            <a:picLocks noChangeAspect="1"/>
          </p:cNvPicPr>
          <p:nvPr/>
        </p:nvPicPr>
        <p:blipFill>
          <a:blip r:embed="rId9"/>
          <a:stretch>
            <a:fillRect/>
          </a:stretch>
        </p:blipFill>
        <p:spPr>
          <a:xfrm>
            <a:off x="5952051" y="3392039"/>
            <a:ext cx="2729353" cy="3014133"/>
          </a:xfrm>
          <a:prstGeom prst="rect">
            <a:avLst/>
          </a:prstGeom>
        </p:spPr>
      </p:pic>
      <p:sp>
        <p:nvSpPr>
          <p:cNvPr id="13" name="TextBox 12">
            <a:extLst>
              <a:ext uri="{FF2B5EF4-FFF2-40B4-BE49-F238E27FC236}">
                <a16:creationId xmlns:a16="http://schemas.microsoft.com/office/drawing/2014/main" id="{D03444F5-C8B7-039F-04BE-5CCFDAEB5361}"/>
              </a:ext>
            </a:extLst>
          </p:cNvPr>
          <p:cNvSpPr txBox="1"/>
          <p:nvPr/>
        </p:nvSpPr>
        <p:spPr>
          <a:xfrm>
            <a:off x="6300246" y="6522749"/>
            <a:ext cx="2313454" cy="307777"/>
          </a:xfrm>
          <a:prstGeom prst="rect">
            <a:avLst/>
          </a:prstGeom>
          <a:noFill/>
        </p:spPr>
        <p:txBody>
          <a:bodyPr wrap="none" rtlCol="0">
            <a:spAutoFit/>
          </a:bodyPr>
          <a:lstStyle/>
          <a:p>
            <a:r>
              <a:rPr lang="en-US" dirty="0"/>
              <a:t>From </a:t>
            </a:r>
            <a:r>
              <a:rPr lang="en-US" dirty="0">
                <a:hlinkClick r:id="rId5"/>
              </a:rPr>
              <a:t>Quilcaille et al. 2025</a:t>
            </a:r>
            <a:r>
              <a:rPr lang="en-US" dirty="0"/>
              <a:t> </a:t>
            </a:r>
          </a:p>
        </p:txBody>
      </p:sp>
      <p:sp>
        <p:nvSpPr>
          <p:cNvPr id="14" name="TextBox 13">
            <a:extLst>
              <a:ext uri="{FF2B5EF4-FFF2-40B4-BE49-F238E27FC236}">
                <a16:creationId xmlns:a16="http://schemas.microsoft.com/office/drawing/2014/main" id="{302138F6-D2BC-0E56-1E34-F2658C74724A}"/>
              </a:ext>
            </a:extLst>
          </p:cNvPr>
          <p:cNvSpPr txBox="1"/>
          <p:nvPr/>
        </p:nvSpPr>
        <p:spPr>
          <a:xfrm>
            <a:off x="9736667" y="5825067"/>
            <a:ext cx="1935145" cy="307777"/>
          </a:xfrm>
          <a:prstGeom prst="rect">
            <a:avLst/>
          </a:prstGeom>
          <a:noFill/>
        </p:spPr>
        <p:txBody>
          <a:bodyPr wrap="none" rtlCol="0">
            <a:spAutoFit/>
          </a:bodyPr>
          <a:lstStyle/>
          <a:p>
            <a:r>
              <a:rPr lang="en-US" dirty="0"/>
              <a:t>From </a:t>
            </a:r>
            <a:r>
              <a:rPr lang="en-US" dirty="0">
                <a:hlinkClick r:id="rId10"/>
              </a:rPr>
              <a:t>Climate Central</a:t>
            </a:r>
            <a:endParaRPr lang="en-US" dirty="0"/>
          </a:p>
        </p:txBody>
      </p:sp>
      <p:sp>
        <p:nvSpPr>
          <p:cNvPr id="4" name="TextBox 3">
            <a:extLst>
              <a:ext uri="{FF2B5EF4-FFF2-40B4-BE49-F238E27FC236}">
                <a16:creationId xmlns:a16="http://schemas.microsoft.com/office/drawing/2014/main" id="{7C185E88-8A65-D6C9-83EE-41FDFB1DD628}"/>
              </a:ext>
            </a:extLst>
          </p:cNvPr>
          <p:cNvSpPr txBox="1"/>
          <p:nvPr/>
        </p:nvSpPr>
        <p:spPr>
          <a:xfrm>
            <a:off x="850005" y="6418536"/>
            <a:ext cx="1133644" cy="307777"/>
          </a:xfrm>
          <a:prstGeom prst="rect">
            <a:avLst/>
          </a:prstGeom>
          <a:noFill/>
        </p:spPr>
        <p:txBody>
          <a:bodyPr wrap="none" rtlCol="0">
            <a:spAutoFit/>
          </a:bodyPr>
          <a:lstStyle/>
          <a:p>
            <a:r>
              <a:rPr lang="en-US" dirty="0">
                <a:hlinkClick r:id="rId11"/>
              </a:rPr>
              <a:t>CPO NOAA</a:t>
            </a:r>
            <a:endParaRPr lang="en-US" dirty="0"/>
          </a:p>
        </p:txBody>
      </p:sp>
    </p:spTree>
    <p:extLst>
      <p:ext uri="{BB962C8B-B14F-4D97-AF65-F5344CB8AC3E}">
        <p14:creationId xmlns:p14="http://schemas.microsoft.com/office/powerpoint/2010/main" val="4181099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057D4-1DC3-52CA-F000-9B8149004A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F23A18-EE61-BEF5-3911-3763A3AF57A7}"/>
              </a:ext>
            </a:extLst>
          </p:cNvPr>
          <p:cNvSpPr>
            <a:spLocks noGrp="1"/>
          </p:cNvSpPr>
          <p:nvPr>
            <p:ph type="title"/>
          </p:nvPr>
        </p:nvSpPr>
        <p:spPr>
          <a:xfrm>
            <a:off x="3625704" y="1115645"/>
            <a:ext cx="8176436" cy="1324527"/>
          </a:xfrm>
        </p:spPr>
        <p:txBody>
          <a:bodyPr>
            <a:normAutofit fontScale="90000"/>
          </a:bodyPr>
          <a:lstStyle/>
          <a:p>
            <a:r>
              <a:rPr lang="en-US" dirty="0"/>
              <a:t>Resistance and Adaptation to the Present Reality</a:t>
            </a:r>
            <a:br>
              <a:rPr lang="en-US" dirty="0"/>
            </a:br>
            <a:endParaRPr lang="en-GB" dirty="0"/>
          </a:p>
        </p:txBody>
      </p:sp>
    </p:spTree>
    <p:extLst>
      <p:ext uri="{BB962C8B-B14F-4D97-AF65-F5344CB8AC3E}">
        <p14:creationId xmlns:p14="http://schemas.microsoft.com/office/powerpoint/2010/main" val="33370179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E9028-5FF6-1A0D-80E4-DF3A15650C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49616-28A4-1C34-71F4-F584A39F9949}"/>
              </a:ext>
            </a:extLst>
          </p:cNvPr>
          <p:cNvSpPr>
            <a:spLocks noGrp="1"/>
          </p:cNvSpPr>
          <p:nvPr>
            <p:ph type="title"/>
          </p:nvPr>
        </p:nvSpPr>
        <p:spPr>
          <a:xfrm>
            <a:off x="418500" y="365126"/>
            <a:ext cx="9521566" cy="734332"/>
          </a:xfrm>
        </p:spPr>
        <p:txBody>
          <a:bodyPr>
            <a:normAutofit/>
          </a:bodyPr>
          <a:lstStyle/>
          <a:p>
            <a:pPr algn="ctr"/>
            <a:r>
              <a:rPr lang="en-US" sz="3600" dirty="0"/>
              <a:t>Resistance and the future</a:t>
            </a:r>
          </a:p>
        </p:txBody>
      </p:sp>
      <p:sp>
        <p:nvSpPr>
          <p:cNvPr id="3" name="Content Placeholder 2">
            <a:extLst>
              <a:ext uri="{FF2B5EF4-FFF2-40B4-BE49-F238E27FC236}">
                <a16:creationId xmlns:a16="http://schemas.microsoft.com/office/drawing/2014/main" id="{BC3A471A-EFC1-5DDB-704D-670017F06029}"/>
              </a:ext>
            </a:extLst>
          </p:cNvPr>
          <p:cNvSpPr>
            <a:spLocks noGrp="1"/>
          </p:cNvSpPr>
          <p:nvPr>
            <p:ph type="body" idx="1"/>
          </p:nvPr>
        </p:nvSpPr>
        <p:spPr>
          <a:xfrm>
            <a:off x="418500" y="952024"/>
            <a:ext cx="10652271" cy="4953952"/>
          </a:xfrm>
        </p:spPr>
        <p:txBody>
          <a:bodyPr>
            <a:normAutofit fontScale="77500" lnSpcReduction="20000"/>
          </a:bodyPr>
          <a:lstStyle/>
          <a:p>
            <a:r>
              <a:rPr lang="en-US" dirty="0"/>
              <a:t>How do we fight back to advance science and the public interest? </a:t>
            </a:r>
          </a:p>
          <a:p>
            <a:r>
              <a:rPr lang="en-US" dirty="0"/>
              <a:t>Build data redundancies – </a:t>
            </a:r>
            <a:r>
              <a:rPr lang="en-US" dirty="0">
                <a:hlinkClick r:id="rId2"/>
              </a:rPr>
              <a:t>SEDAC</a:t>
            </a:r>
            <a:r>
              <a:rPr lang="en-US" dirty="0"/>
              <a:t>, </a:t>
            </a:r>
            <a:r>
              <a:rPr lang="en-US" dirty="0">
                <a:hlinkClick r:id="rId3"/>
              </a:rPr>
              <a:t>IRIDL</a:t>
            </a:r>
            <a:r>
              <a:rPr lang="en-US" dirty="0"/>
              <a:t>? various NOAA and NASA </a:t>
            </a:r>
          </a:p>
          <a:p>
            <a:r>
              <a:rPr lang="en-US" dirty="0"/>
              <a:t>Appeal to State and Local Funding and initiatives (</a:t>
            </a:r>
            <a:r>
              <a:rPr lang="en-US" dirty="0">
                <a:hlinkClick r:id="rId4"/>
              </a:rPr>
              <a:t>C40</a:t>
            </a:r>
            <a:r>
              <a:rPr lang="en-US" dirty="0"/>
              <a:t>, </a:t>
            </a:r>
            <a:r>
              <a:rPr lang="en-US" dirty="0">
                <a:hlinkClick r:id="rId5"/>
              </a:rPr>
              <a:t>ICLEI</a:t>
            </a:r>
            <a:r>
              <a:rPr lang="en-US" dirty="0"/>
              <a:t>, </a:t>
            </a:r>
            <a:r>
              <a:rPr lang="en-US" dirty="0">
                <a:hlinkClick r:id="rId6"/>
              </a:rPr>
              <a:t>ClimateSmartNY</a:t>
            </a:r>
            <a:r>
              <a:rPr lang="en-US" dirty="0"/>
              <a:t>, </a:t>
            </a:r>
            <a:r>
              <a:rPr lang="en-US" dirty="0">
                <a:hlinkClick r:id="rId7"/>
              </a:rPr>
              <a:t>UCCRN</a:t>
            </a:r>
            <a:r>
              <a:rPr lang="en-US" dirty="0"/>
              <a:t> etc.)</a:t>
            </a:r>
          </a:p>
          <a:p>
            <a:r>
              <a:rPr lang="en-US" dirty="0"/>
              <a:t>Seek Public-Private Partnerships (</a:t>
            </a:r>
            <a:r>
              <a:rPr lang="en-US" dirty="0">
                <a:hlinkClick r:id="rId8"/>
              </a:rPr>
              <a:t>World Bank overview</a:t>
            </a:r>
            <a:r>
              <a:rPr lang="en-US" dirty="0"/>
              <a:t>, </a:t>
            </a:r>
            <a:r>
              <a:rPr lang="en-US" dirty="0">
                <a:hlinkClick r:id="rId9"/>
              </a:rPr>
              <a:t>UK CP3</a:t>
            </a:r>
            <a:r>
              <a:rPr lang="en-US" dirty="0"/>
              <a:t>, etc.)</a:t>
            </a:r>
          </a:p>
          <a:p>
            <a:r>
              <a:rPr lang="en-US" dirty="0"/>
              <a:t>Strengthen Climate Science/User Community Connection/Collaboration and co-production of knowledge and services</a:t>
            </a:r>
          </a:p>
          <a:p>
            <a:r>
              <a:rPr lang="en-US" dirty="0"/>
              <a:t>Strengthen International Collaboration (</a:t>
            </a:r>
            <a:r>
              <a:rPr lang="en-US" dirty="0">
                <a:hlinkClick r:id="rId10"/>
              </a:rPr>
              <a:t>WCRP</a:t>
            </a:r>
            <a:r>
              <a:rPr lang="en-US" dirty="0"/>
              <a:t>, </a:t>
            </a:r>
            <a:r>
              <a:rPr lang="en-US" dirty="0">
                <a:hlinkClick r:id="rId11"/>
              </a:rPr>
              <a:t>WMO</a:t>
            </a:r>
            <a:r>
              <a:rPr lang="en-US" dirty="0"/>
              <a:t>, </a:t>
            </a:r>
            <a:r>
              <a:rPr lang="en-US" dirty="0">
                <a:hlinkClick r:id="rId12"/>
              </a:rPr>
              <a:t>WHO</a:t>
            </a:r>
            <a:r>
              <a:rPr lang="en-US" dirty="0"/>
              <a:t>, </a:t>
            </a:r>
            <a:r>
              <a:rPr lang="en-US" dirty="0">
                <a:hlinkClick r:id="rId13"/>
              </a:rPr>
              <a:t>World Bank</a:t>
            </a:r>
            <a:r>
              <a:rPr lang="en-US" dirty="0"/>
              <a:t>, </a:t>
            </a:r>
            <a:r>
              <a:rPr lang="en-US" dirty="0">
                <a:hlinkClick r:id="rId14"/>
              </a:rPr>
              <a:t>UNEP</a:t>
            </a:r>
            <a:r>
              <a:rPr lang="en-US" dirty="0"/>
              <a:t>, </a:t>
            </a:r>
            <a:r>
              <a:rPr lang="en-US" dirty="0">
                <a:hlinkClick r:id="rId15"/>
              </a:rPr>
              <a:t>UNDP</a:t>
            </a:r>
            <a:r>
              <a:rPr lang="en-US" dirty="0"/>
              <a:t>, </a:t>
            </a:r>
            <a:r>
              <a:rPr lang="en-US" dirty="0">
                <a:hlinkClick r:id="rId16"/>
              </a:rPr>
              <a:t>NRDC</a:t>
            </a:r>
            <a:r>
              <a:rPr lang="en-US" dirty="0"/>
              <a:t>, </a:t>
            </a:r>
            <a:r>
              <a:rPr lang="en-US" dirty="0">
                <a:hlinkClick r:id="rId17"/>
              </a:rPr>
              <a:t>GCF</a:t>
            </a:r>
            <a:r>
              <a:rPr lang="en-US" dirty="0"/>
              <a:t>, </a:t>
            </a:r>
            <a:r>
              <a:rPr lang="en-US" dirty="0">
                <a:hlinkClick r:id="rId18"/>
              </a:rPr>
              <a:t>FRLD</a:t>
            </a:r>
            <a:r>
              <a:rPr lang="en-US" dirty="0"/>
              <a:t>, </a:t>
            </a:r>
            <a:r>
              <a:rPr lang="en-US" dirty="0">
                <a:hlinkClick r:id="rId19"/>
              </a:rPr>
              <a:t>Adaptation Fund</a:t>
            </a:r>
            <a:r>
              <a:rPr lang="en-US" dirty="0"/>
              <a:t>, etc.)</a:t>
            </a:r>
          </a:p>
          <a:p>
            <a:r>
              <a:rPr lang="en-US" dirty="0"/>
              <a:t>Social media, protests, lobbying, lawsuits</a:t>
            </a:r>
          </a:p>
          <a:p>
            <a:r>
              <a:rPr lang="en-US" dirty="0"/>
              <a:t>Your thoughts on resistance? </a:t>
            </a:r>
          </a:p>
          <a:p>
            <a:r>
              <a:rPr lang="en-GB" dirty="0"/>
              <a:t>Areas for collaboration? </a:t>
            </a:r>
          </a:p>
          <a:p>
            <a:r>
              <a:rPr lang="en-GB" dirty="0"/>
              <a:t>Requests from Climate Modelling community regarding Loss and Damage? </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7074614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9">
          <a:extLst>
            <a:ext uri="{FF2B5EF4-FFF2-40B4-BE49-F238E27FC236}">
              <a16:creationId xmlns:a16="http://schemas.microsoft.com/office/drawing/2014/main" id="{0DEC4045-DD4A-5F42-F381-460E838B62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5A849-8238-1E4A-B1C0-2ED088F10949}"/>
              </a:ext>
            </a:extLst>
          </p:cNvPr>
          <p:cNvSpPr txBox="1">
            <a:spLocks/>
          </p:cNvSpPr>
          <p:nvPr/>
        </p:nvSpPr>
        <p:spPr>
          <a:xfrm>
            <a:off x="838200" y="127000"/>
            <a:ext cx="10515600" cy="49657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Lato Light" panose="020F0302020204030203" pitchFamily="34" charset="77"/>
                <a:ea typeface="Lato Light" panose="020F0302020204030203" pitchFamily="34"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GB" sz="3600" dirty="0">
              <a:solidFill>
                <a:schemeClr val="bg1"/>
              </a:solidFill>
            </a:endParaRPr>
          </a:p>
          <a:p>
            <a:pPr algn="ctr"/>
            <a:r>
              <a:rPr lang="en-GB" sz="3600" dirty="0">
                <a:solidFill>
                  <a:schemeClr val="bg1"/>
                </a:solidFill>
              </a:rPr>
              <a:t>Additional Questions? </a:t>
            </a:r>
          </a:p>
          <a:p>
            <a:pPr algn="ctr"/>
            <a:r>
              <a:rPr lang="en-GB" sz="3600" dirty="0">
                <a:solidFill>
                  <a:schemeClr val="bg1"/>
                </a:solidFill>
              </a:rPr>
              <a:t>Feedback? </a:t>
            </a:r>
          </a:p>
        </p:txBody>
      </p:sp>
    </p:spTree>
    <p:extLst>
      <p:ext uri="{BB962C8B-B14F-4D97-AF65-F5344CB8AC3E}">
        <p14:creationId xmlns:p14="http://schemas.microsoft.com/office/powerpoint/2010/main" val="1137730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4890-B133-9C39-CC3E-70EE068D0543}"/>
              </a:ext>
            </a:extLst>
          </p:cNvPr>
          <p:cNvSpPr>
            <a:spLocks noGrp="1"/>
          </p:cNvSpPr>
          <p:nvPr>
            <p:ph type="title"/>
          </p:nvPr>
        </p:nvSpPr>
        <p:spPr>
          <a:xfrm>
            <a:off x="838200" y="132651"/>
            <a:ext cx="10515600" cy="766251"/>
          </a:xfrm>
        </p:spPr>
        <p:txBody>
          <a:bodyPr/>
          <a:lstStyle/>
          <a:p>
            <a:r>
              <a:rPr lang="en-US" dirty="0"/>
              <a:t>References, materials and partners</a:t>
            </a:r>
          </a:p>
        </p:txBody>
      </p:sp>
      <p:sp>
        <p:nvSpPr>
          <p:cNvPr id="3" name="Content Placeholder 2">
            <a:extLst>
              <a:ext uri="{FF2B5EF4-FFF2-40B4-BE49-F238E27FC236}">
                <a16:creationId xmlns:a16="http://schemas.microsoft.com/office/drawing/2014/main" id="{5A4CC1D2-AEAB-17D9-1F9F-1E397316D49A}"/>
              </a:ext>
            </a:extLst>
          </p:cNvPr>
          <p:cNvSpPr>
            <a:spLocks noGrp="1"/>
          </p:cNvSpPr>
          <p:nvPr>
            <p:ph idx="1"/>
          </p:nvPr>
        </p:nvSpPr>
        <p:spPr>
          <a:xfrm>
            <a:off x="512064" y="898902"/>
            <a:ext cx="10841736" cy="5959098"/>
          </a:xfrm>
        </p:spPr>
        <p:txBody>
          <a:bodyPr>
            <a:normAutofit fontScale="77500" lnSpcReduction="20000"/>
          </a:bodyPr>
          <a:lstStyle/>
          <a:p>
            <a:r>
              <a:rPr lang="en-US" dirty="0">
                <a:latin typeface="Lato" panose="020F0502020204030203" pitchFamily="34" charset="0"/>
                <a:ea typeface="Lato" panose="020F0502020204030203" pitchFamily="34" charset="0"/>
                <a:cs typeface="Lato" panose="020F0502020204030203" pitchFamily="34" charset="0"/>
                <a:hlinkClick r:id="" action="ppaction://noaction">
                  <a:extLst>
                    <a:ext uri="{A12FA001-AC4F-418D-AE19-62706E023703}">
                      <ahyp:hlinkClr xmlns:ahyp="http://schemas.microsoft.com/office/drawing/2018/hyperlinkcolor" val="tx"/>
                    </a:ext>
                  </a:extLst>
                </a:hlinkClick>
              </a:rPr>
              <a:t>Atlantic Oceanographic and Meteorological Laboratory, (AOML) NOAA</a:t>
            </a:r>
          </a:p>
          <a:p>
            <a:r>
              <a:rPr lang="en-US" dirty="0">
                <a:latin typeface="Lato" panose="020F0502020204030203" pitchFamily="34" charset="0"/>
                <a:ea typeface="Lato" panose="020F0502020204030203" pitchFamily="34" charset="0"/>
                <a:cs typeface="Lato" panose="020F0502020204030203" pitchFamily="34" charset="0"/>
                <a:hlinkClick r:id="rId2">
                  <a:extLst>
                    <a:ext uri="{A12FA001-AC4F-418D-AE19-62706E023703}">
                      <ahyp:hlinkClr xmlns:ahyp="http://schemas.microsoft.com/office/drawing/2018/hyperlinkcolor" val="tx"/>
                    </a:ext>
                  </a:extLst>
                </a:hlinkClick>
              </a:rPr>
              <a:t>Caribbean Community (CARICOM)</a:t>
            </a:r>
            <a:endParaRPr lang="en-US" dirty="0">
              <a:latin typeface="Lato" panose="020F0502020204030203" pitchFamily="34" charset="0"/>
              <a:ea typeface="Lato" panose="020F0502020204030203" pitchFamily="34" charset="0"/>
              <a:cs typeface="Lato" panose="020F0502020204030203" pitchFamily="34" charset="0"/>
            </a:endParaRPr>
          </a:p>
          <a:p>
            <a:r>
              <a:rPr lang="en-US" dirty="0">
                <a:effectLst/>
                <a:latin typeface="Lato" panose="020F0502020204030203" pitchFamily="34" charset="0"/>
                <a:ea typeface="Lato" panose="020F0502020204030203" pitchFamily="34" charset="0"/>
                <a:cs typeface="Lato" panose="020F0502020204030203" pitchFamily="34" charset="0"/>
                <a:hlinkClick r:id="rId3">
                  <a:extLst>
                    <a:ext uri="{A12FA001-AC4F-418D-AE19-62706E023703}">
                      <ahyp:hlinkClr xmlns:ahyp="http://schemas.microsoft.com/office/drawing/2018/hyperlinkcolor" val="tx"/>
                    </a:ext>
                  </a:extLst>
                </a:hlinkClick>
              </a:rPr>
              <a:t>Caribbean Institute for Meteorology and Hydrology (CIMH)</a:t>
            </a:r>
            <a:endParaRPr lang="en-US" dirty="0">
              <a:latin typeface="Lato" panose="020F0502020204030203" pitchFamily="34" charset="0"/>
              <a:ea typeface="Lato" panose="020F0502020204030203" pitchFamily="34" charset="0"/>
              <a:cs typeface="Lato" panose="020F0502020204030203" pitchFamily="34" charset="0"/>
            </a:endParaRPr>
          </a:p>
          <a:p>
            <a:r>
              <a:rPr lang="en-US" dirty="0">
                <a:latin typeface="Lato" panose="020F0502020204030203" pitchFamily="34" charset="0"/>
                <a:ea typeface="Lato" panose="020F0502020204030203" pitchFamily="34" charset="0"/>
                <a:cs typeface="Lato" panose="020F0502020204030203" pitchFamily="34" charset="0"/>
                <a:hlinkClick r:id="rId4">
                  <a:extLst>
                    <a:ext uri="{A12FA001-AC4F-418D-AE19-62706E023703}">
                      <ahyp:hlinkClr xmlns:ahyp="http://schemas.microsoft.com/office/drawing/2018/hyperlinkcolor" val="tx"/>
                    </a:ext>
                  </a:extLst>
                </a:hlinkClick>
              </a:rPr>
              <a:t>Caribbean Regional Climate Center/Climate Outlook Forum (CariCOF)</a:t>
            </a:r>
            <a:endParaRPr lang="en-US" dirty="0">
              <a:latin typeface="Lato" panose="020F0502020204030203" pitchFamily="34" charset="0"/>
              <a:ea typeface="Lato" panose="020F0502020204030203" pitchFamily="34" charset="0"/>
              <a:cs typeface="Lato" panose="020F0502020204030203" pitchFamily="34" charset="0"/>
            </a:endParaRPr>
          </a:p>
          <a:p>
            <a:r>
              <a:rPr lang="en-US" dirty="0">
                <a:latin typeface="Lato" panose="020F0502020204030203" pitchFamily="34" charset="0"/>
                <a:ea typeface="Lato" panose="020F0502020204030203" pitchFamily="34" charset="0"/>
                <a:cs typeface="Lato" panose="020F0502020204030203" pitchFamily="34" charset="0"/>
                <a:hlinkClick r:id="rId5">
                  <a:extLst>
                    <a:ext uri="{A12FA001-AC4F-418D-AE19-62706E023703}">
                      <ahyp:hlinkClr xmlns:ahyp="http://schemas.microsoft.com/office/drawing/2018/hyperlinkcolor" val="tx"/>
                    </a:ext>
                  </a:extLst>
                </a:hlinkClick>
              </a:rPr>
              <a:t>Climate Risk Dashboard</a:t>
            </a:r>
            <a:r>
              <a:rPr lang="en-US" dirty="0">
                <a:latin typeface="Lato" panose="020F0502020204030203" pitchFamily="34" charset="0"/>
                <a:ea typeface="Lato" panose="020F0502020204030203" pitchFamily="34" charset="0"/>
                <a:cs typeface="Lato" panose="020F0502020204030203" pitchFamily="34" charset="0"/>
              </a:rPr>
              <a:t> </a:t>
            </a:r>
          </a:p>
          <a:p>
            <a:r>
              <a:rPr lang="en-US" dirty="0">
                <a:latin typeface="Lato" panose="020F0502020204030203" pitchFamily="34" charset="0"/>
                <a:ea typeface="Lato" panose="020F0502020204030203" pitchFamily="34" charset="0"/>
                <a:cs typeface="Lato" panose="020F0502020204030203" pitchFamily="34" charset="0"/>
                <a:hlinkClick r:id="rId6">
                  <a:extLst>
                    <a:ext uri="{A12FA001-AC4F-418D-AE19-62706E023703}">
                      <ahyp:hlinkClr xmlns:ahyp="http://schemas.microsoft.com/office/drawing/2018/hyperlinkcolor" val="tx"/>
                    </a:ext>
                  </a:extLst>
                </a:hlinkClick>
              </a:rPr>
              <a:t>Climate Vulnerability Monitor</a:t>
            </a:r>
            <a:r>
              <a:rPr lang="en-US" dirty="0">
                <a:latin typeface="Lato" panose="020F0502020204030203" pitchFamily="34" charset="0"/>
                <a:ea typeface="Lato" panose="020F0502020204030203" pitchFamily="34" charset="0"/>
                <a:cs typeface="Lato" panose="020F0502020204030203" pitchFamily="34" charset="0"/>
              </a:rPr>
              <a:t> </a:t>
            </a:r>
          </a:p>
          <a:p>
            <a:r>
              <a:rPr lang="en-US" dirty="0">
                <a:effectLst/>
                <a:latin typeface="Lato" panose="020F0502020204030203" pitchFamily="34" charset="0"/>
                <a:ea typeface="Lato" panose="020F0502020204030203" pitchFamily="34" charset="0"/>
                <a:cs typeface="Lato" panose="020F0502020204030203" pitchFamily="34" charset="0"/>
                <a:hlinkClick r:id="rId7">
                  <a:extLst>
                    <a:ext uri="{A12FA001-AC4F-418D-AE19-62706E023703}">
                      <ahyp:hlinkClr xmlns:ahyp="http://schemas.microsoft.com/office/drawing/2018/hyperlinkcolor" val="tx"/>
                    </a:ext>
                  </a:extLst>
                </a:hlinkClick>
              </a:rPr>
              <a:t>Global Climate Change Alliance</a:t>
            </a:r>
            <a:r>
              <a:rPr lang="en-US" dirty="0">
                <a:effectLst/>
                <a:latin typeface="Lato" panose="020F0502020204030203" pitchFamily="34" charset="0"/>
                <a:ea typeface="Lato" panose="020F0502020204030203" pitchFamily="34" charset="0"/>
                <a:cs typeface="Lato" panose="020F0502020204030203" pitchFamily="34" charset="0"/>
              </a:rPr>
              <a:t> </a:t>
            </a:r>
          </a:p>
          <a:p>
            <a:r>
              <a:rPr lang="en-US" dirty="0">
                <a:effectLst/>
                <a:latin typeface="Lato" panose="020F0502020204030203" pitchFamily="34" charset="0"/>
                <a:ea typeface="Lato" panose="020F0502020204030203" pitchFamily="34" charset="0"/>
                <a:cs typeface="Lato" panose="020F0502020204030203" pitchFamily="34" charset="0"/>
                <a:hlinkClick r:id="rId8">
                  <a:extLst>
                    <a:ext uri="{A12FA001-AC4F-418D-AE19-62706E023703}">
                      <ahyp:hlinkClr xmlns:ahyp="http://schemas.microsoft.com/office/drawing/2018/hyperlinkcolor" val="tx"/>
                    </a:ext>
                  </a:extLst>
                </a:hlinkClick>
              </a:rPr>
              <a:t>Green Climate Fund Country Programme for St. Kitts and Nevis 2023</a:t>
            </a:r>
            <a:endParaRPr lang="en-US" dirty="0">
              <a:effectLst/>
              <a:latin typeface="Lato" panose="020F0502020204030203" pitchFamily="34" charset="0"/>
              <a:ea typeface="Lato" panose="020F0502020204030203" pitchFamily="34" charset="0"/>
              <a:cs typeface="Lato" panose="020F0502020204030203" pitchFamily="34" charset="0"/>
            </a:endParaRPr>
          </a:p>
          <a:p>
            <a:r>
              <a:rPr lang="en-US" dirty="0">
                <a:effectLst/>
                <a:latin typeface="Lato" panose="020F0502020204030203" pitchFamily="34" charset="0"/>
                <a:ea typeface="Lato" panose="020F0502020204030203" pitchFamily="34" charset="0"/>
                <a:cs typeface="Lato" panose="020F0502020204030203" pitchFamily="34" charset="0"/>
                <a:hlinkClick r:id="rId9">
                  <a:extLst>
                    <a:ext uri="{A12FA001-AC4F-418D-AE19-62706E023703}">
                      <ahyp:hlinkClr xmlns:ahyp="http://schemas.microsoft.com/office/drawing/2018/hyperlinkcolor" val="tx"/>
                    </a:ext>
                  </a:extLst>
                </a:hlinkClick>
              </a:rPr>
              <a:t>IPCC AR6 WGII, Chapter 15: Impacts on Small Island States</a:t>
            </a:r>
            <a:endParaRPr lang="en-US" dirty="0">
              <a:solidFill>
                <a:srgbClr val="467886"/>
              </a:solidFill>
              <a:latin typeface="Lato" panose="020F0502020204030203" pitchFamily="34" charset="0"/>
              <a:ea typeface="Lato" panose="020F0502020204030203" pitchFamily="34" charset="0"/>
              <a:cs typeface="Lato" panose="020F0502020204030203" pitchFamily="34" charset="0"/>
              <a:hlinkClick r:id="rId10">
                <a:extLst>
                  <a:ext uri="{A12FA001-AC4F-418D-AE19-62706E023703}">
                    <ahyp:hlinkClr xmlns:ahyp="http://schemas.microsoft.com/office/drawing/2018/hyperlinkcolor" val="tx"/>
                  </a:ext>
                </a:extLst>
              </a:hlinkClick>
            </a:endParaRPr>
          </a:p>
          <a:p>
            <a:r>
              <a:rPr lang="en-US" dirty="0">
                <a:latin typeface="Lato" panose="020F0502020204030203" pitchFamily="34" charset="0"/>
                <a:ea typeface="Lato" panose="020F0502020204030203" pitchFamily="34" charset="0"/>
                <a:cs typeface="Lato" panose="020F0502020204030203" pitchFamily="34" charset="0"/>
                <a:hlinkClick r:id="rId10">
                  <a:extLst>
                    <a:ext uri="{A12FA001-AC4F-418D-AE19-62706E023703}">
                      <ahyp:hlinkClr xmlns:ahyp="http://schemas.microsoft.com/office/drawing/2018/hyperlinkcolor" val="tx"/>
                    </a:ext>
                  </a:extLst>
                </a:hlinkClick>
              </a:rPr>
              <a:t>National Climate Change Adaptation Strategy for Saint Christopher and Nevs 2018</a:t>
            </a:r>
            <a:endParaRPr lang="en-US" dirty="0">
              <a:latin typeface="Lato" panose="020F0502020204030203" pitchFamily="34" charset="0"/>
              <a:ea typeface="Lato" panose="020F0502020204030203" pitchFamily="34" charset="0"/>
              <a:cs typeface="Lato" panose="020F0502020204030203" pitchFamily="34" charset="0"/>
            </a:endParaRPr>
          </a:p>
          <a:p>
            <a:r>
              <a:rPr lang="en-US" dirty="0">
                <a:effectLst/>
                <a:latin typeface="Lato" panose="020F0502020204030203" pitchFamily="34" charset="0"/>
                <a:ea typeface="Lato" panose="020F0502020204030203" pitchFamily="34" charset="0"/>
                <a:cs typeface="Lato" panose="020F0502020204030203" pitchFamily="34" charset="0"/>
                <a:hlinkClick r:id="rId11">
                  <a:extLst>
                    <a:ext uri="{A12FA001-AC4F-418D-AE19-62706E023703}">
                      <ahyp:hlinkClr xmlns:ahyp="http://schemas.microsoft.com/office/drawing/2018/hyperlinkcolor" val="tx"/>
                    </a:ext>
                  </a:extLst>
                </a:hlinkClick>
              </a:rPr>
              <a:t>NOAA Factsheet on Projected Hurricane Changes 2023</a:t>
            </a:r>
            <a:r>
              <a:rPr lang="en-US" dirty="0">
                <a:effectLst/>
                <a:latin typeface="Lato" panose="020F0502020204030203" pitchFamily="34" charset="0"/>
                <a:ea typeface="Lato" panose="020F0502020204030203" pitchFamily="34" charset="0"/>
                <a:cs typeface="Lato" panose="020F0502020204030203" pitchFamily="34" charset="0"/>
              </a:rPr>
              <a:t> </a:t>
            </a:r>
          </a:p>
          <a:p>
            <a:r>
              <a:rPr lang="en-US" dirty="0">
                <a:latin typeface="Lato" panose="020F0502020204030203" pitchFamily="34" charset="0"/>
                <a:ea typeface="Lato" panose="020F0502020204030203" pitchFamily="34" charset="0"/>
                <a:cs typeface="Lato" panose="020F0502020204030203" pitchFamily="34" charset="0"/>
                <a:hlinkClick r:id="rId12">
                  <a:extLst>
                    <a:ext uri="{A12FA001-AC4F-418D-AE19-62706E023703}">
                      <ahyp:hlinkClr xmlns:ahyp="http://schemas.microsoft.com/office/drawing/2018/hyperlinkcolor" val="tx"/>
                    </a:ext>
                  </a:extLst>
                </a:hlinkClick>
              </a:rPr>
              <a:t>OECS St Kitts and Nevis Country Analysis 2021</a:t>
            </a:r>
            <a:endParaRPr lang="en-US" dirty="0">
              <a:effectLst/>
              <a:latin typeface="Lato" panose="020F0502020204030203" pitchFamily="34" charset="0"/>
              <a:ea typeface="Lato" panose="020F0502020204030203" pitchFamily="34" charset="0"/>
              <a:cs typeface="Lato" panose="020F0502020204030203" pitchFamily="34" charset="0"/>
            </a:endParaRPr>
          </a:p>
          <a:p>
            <a:r>
              <a:rPr lang="en-US" dirty="0">
                <a:latin typeface="Lato" panose="020F0502020204030203" pitchFamily="34" charset="0"/>
                <a:ea typeface="Lato" panose="020F0502020204030203" pitchFamily="34" charset="0"/>
                <a:cs typeface="Lato" panose="020F0502020204030203" pitchFamily="34" charset="0"/>
                <a:hlinkClick r:id="rId13">
                  <a:extLst>
                    <a:ext uri="{A12FA001-AC4F-418D-AE19-62706E023703}">
                      <ahyp:hlinkClr xmlns:ahyp="http://schemas.microsoft.com/office/drawing/2018/hyperlinkcolor" val="tx"/>
                    </a:ext>
                  </a:extLst>
                </a:hlinkClick>
              </a:rPr>
              <a:t>St Kitts and Nevis Government</a:t>
            </a:r>
            <a:r>
              <a:rPr lang="en-US" dirty="0">
                <a:latin typeface="Lato" panose="020F0502020204030203" pitchFamily="34" charset="0"/>
                <a:ea typeface="Lato" panose="020F0502020204030203" pitchFamily="34" charset="0"/>
                <a:cs typeface="Lato" panose="020F0502020204030203" pitchFamily="34" charset="0"/>
              </a:rPr>
              <a:t> </a:t>
            </a:r>
          </a:p>
          <a:p>
            <a:r>
              <a:rPr lang="en-US" dirty="0">
                <a:latin typeface="Lato" panose="020F0502020204030203" pitchFamily="34" charset="0"/>
                <a:ea typeface="Lato" panose="020F0502020204030203" pitchFamily="34" charset="0"/>
                <a:cs typeface="Lato" panose="020F0502020204030203" pitchFamily="34" charset="0"/>
                <a:hlinkClick r:id="rId14">
                  <a:extLst>
                    <a:ext uri="{A12FA001-AC4F-418D-AE19-62706E023703}">
                      <ahyp:hlinkClr xmlns:ahyp="http://schemas.microsoft.com/office/drawing/2018/hyperlinkcolor" val="tx"/>
                    </a:ext>
                  </a:extLst>
                </a:hlinkClick>
              </a:rPr>
              <a:t>UNFCCC Loss and Damage Fund</a:t>
            </a:r>
            <a:endParaRPr lang="en-US" dirty="0">
              <a:solidFill>
                <a:srgbClr val="181818"/>
              </a:solidFill>
              <a:effectLst/>
              <a:latin typeface="Lato" panose="020F0502020204030203" pitchFamily="34" charset="0"/>
              <a:ea typeface="Lato" panose="020F0502020204030203" pitchFamily="34" charset="0"/>
              <a:cs typeface="Lato" panose="020F0502020204030203" pitchFamily="34" charset="0"/>
            </a:endParaRPr>
          </a:p>
          <a:p>
            <a:endParaRPr lang="en-US" dirty="0"/>
          </a:p>
        </p:txBody>
      </p:sp>
    </p:spTree>
    <p:extLst>
      <p:ext uri="{BB962C8B-B14F-4D97-AF65-F5344CB8AC3E}">
        <p14:creationId xmlns:p14="http://schemas.microsoft.com/office/powerpoint/2010/main" val="3529916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A2846-7F1C-8B21-4108-F2C8F3E5FF3F}"/>
              </a:ext>
            </a:extLst>
          </p:cNvPr>
          <p:cNvSpPr>
            <a:spLocks noGrp="1"/>
          </p:cNvSpPr>
          <p:nvPr>
            <p:ph type="title"/>
          </p:nvPr>
        </p:nvSpPr>
        <p:spPr>
          <a:xfrm>
            <a:off x="838200" y="145669"/>
            <a:ext cx="10515600" cy="927227"/>
          </a:xfrm>
        </p:spPr>
        <p:txBody>
          <a:bodyPr/>
          <a:lstStyle/>
          <a:p>
            <a:r>
              <a:rPr lang="en-US" dirty="0"/>
              <a:t>References</a:t>
            </a:r>
          </a:p>
        </p:txBody>
      </p:sp>
      <p:sp>
        <p:nvSpPr>
          <p:cNvPr id="3" name="Content Placeholder 2">
            <a:extLst>
              <a:ext uri="{FF2B5EF4-FFF2-40B4-BE49-F238E27FC236}">
                <a16:creationId xmlns:a16="http://schemas.microsoft.com/office/drawing/2014/main" id="{3C868663-D6F3-EA4A-5B7F-48C47DA41CB1}"/>
              </a:ext>
            </a:extLst>
          </p:cNvPr>
          <p:cNvSpPr>
            <a:spLocks noGrp="1"/>
          </p:cNvSpPr>
          <p:nvPr>
            <p:ph type="body" idx="1"/>
          </p:nvPr>
        </p:nvSpPr>
        <p:spPr>
          <a:xfrm>
            <a:off x="838200" y="927226"/>
            <a:ext cx="10515600" cy="6022213"/>
          </a:xfrm>
        </p:spPr>
        <p:txBody>
          <a:bodyPr>
            <a:normAutofit fontScale="47500" lnSpcReduction="20000"/>
          </a:bodyPr>
          <a:lstStyle/>
          <a:p>
            <a:r>
              <a:rPr lang="en-US" sz="2500" dirty="0">
                <a:hlinkClick r:id="rId2">
                  <a:extLst>
                    <a:ext uri="{A12FA001-AC4F-418D-AE19-62706E023703}">
                      <ahyp:hlinkClr xmlns:ahyp="http://schemas.microsoft.com/office/drawing/2018/hyperlinkcolor" val="tx"/>
                    </a:ext>
                  </a:extLst>
                </a:hlinkClick>
              </a:rPr>
              <a:t>Bharadwaj, R. et al. 2023,</a:t>
            </a:r>
            <a:r>
              <a:rPr lang="en-US" sz="2500" dirty="0"/>
              <a:t> Sinking Islands, Rising Debts, IIED Report</a:t>
            </a:r>
            <a:endParaRPr lang="en-US" sz="2500" dirty="0">
              <a:hlinkClick r:id="rId2">
                <a:extLst>
                  <a:ext uri="{A12FA001-AC4F-418D-AE19-62706E023703}">
                    <ahyp:hlinkClr xmlns:ahyp="http://schemas.microsoft.com/office/drawing/2018/hyperlinkcolor" val="tx"/>
                  </a:ext>
                </a:extLst>
              </a:hlinkClick>
            </a:endParaRPr>
          </a:p>
          <a:p>
            <a:r>
              <a:rPr lang="en-US" sz="2500" dirty="0">
                <a:hlinkClick r:id="rId2">
                  <a:extLst>
                    <a:ext uri="{A12FA001-AC4F-418D-AE19-62706E023703}">
                      <ahyp:hlinkClr xmlns:ahyp="http://schemas.microsoft.com/office/drawing/2018/hyperlinkcolor" val="tx"/>
                    </a:ext>
                  </a:extLst>
                </a:hlinkClick>
              </a:rPr>
              <a:t>Climate Analytics Annual Report 2023</a:t>
            </a:r>
            <a:endParaRPr lang="en-US" sz="2500" dirty="0"/>
          </a:p>
          <a:p>
            <a:r>
              <a:rPr lang="en-US" sz="2800" dirty="0">
                <a:hlinkClick r:id="rId3">
                  <a:extLst>
                    <a:ext uri="{A12FA001-AC4F-418D-AE19-62706E023703}">
                      <ahyp:hlinkClr xmlns:ahyp="http://schemas.microsoft.com/office/drawing/2018/hyperlinkcolor" val="tx"/>
                    </a:ext>
                  </a:extLst>
                </a:hlinkClick>
              </a:rPr>
              <a:t>Coumou et al. 2024</a:t>
            </a:r>
            <a:r>
              <a:rPr lang="en-US" sz="2800" dirty="0"/>
              <a:t>, How can event attribution science underpin financial decisions on Loss and Damage? </a:t>
            </a:r>
            <a:endParaRPr lang="en-US" sz="2500" dirty="0">
              <a:hlinkClick r:id="rId4">
                <a:extLst>
                  <a:ext uri="{A12FA001-AC4F-418D-AE19-62706E023703}">
                    <ahyp:hlinkClr xmlns:ahyp="http://schemas.microsoft.com/office/drawing/2018/hyperlinkcolor" val="tx"/>
                  </a:ext>
                </a:extLst>
              </a:hlinkClick>
            </a:endParaRPr>
          </a:p>
          <a:p>
            <a:r>
              <a:rPr lang="en-US" sz="2500" dirty="0">
                <a:hlinkClick r:id="rId5">
                  <a:extLst>
                    <a:ext uri="{A12FA001-AC4F-418D-AE19-62706E023703}">
                      <ahyp:hlinkClr xmlns:ahyp="http://schemas.microsoft.com/office/drawing/2018/hyperlinkcolor" val="tx"/>
                    </a:ext>
                  </a:extLst>
                </a:hlinkClick>
              </a:rPr>
              <a:t>Dow, K. et al. 2013,</a:t>
            </a:r>
            <a:r>
              <a:rPr lang="en-US" sz="2500" dirty="0"/>
              <a:t> Limits to Adaptation, </a:t>
            </a:r>
            <a:r>
              <a:rPr lang="en-US" sz="2500" i="1" dirty="0"/>
              <a:t>Nature Climate Change</a:t>
            </a:r>
          </a:p>
          <a:p>
            <a:r>
              <a:rPr lang="en-US" sz="2500" dirty="0">
                <a:hlinkClick r:id="rId6">
                  <a:extLst>
                    <a:ext uri="{A12FA001-AC4F-418D-AE19-62706E023703}">
                      <ahyp:hlinkClr xmlns:ahyp="http://schemas.microsoft.com/office/drawing/2018/hyperlinkcolor" val="tx"/>
                    </a:ext>
                  </a:extLst>
                </a:hlinkClick>
              </a:rPr>
              <a:t>Hare, Friedrich-Schleussner, Nauels and Kloenne, 2022</a:t>
            </a:r>
            <a:r>
              <a:rPr lang="en-US" sz="2500" dirty="0"/>
              <a:t>, Is 1.5 Still Alive? Science Update, Climate Analytics</a:t>
            </a:r>
          </a:p>
          <a:p>
            <a:r>
              <a:rPr lang="en-US" sz="2500" dirty="0">
                <a:hlinkClick r:id="rId7">
                  <a:extLst>
                    <a:ext uri="{A12FA001-AC4F-418D-AE19-62706E023703}">
                      <ahyp:hlinkClr xmlns:ahyp="http://schemas.microsoft.com/office/drawing/2018/hyperlinkcolor" val="tx"/>
                    </a:ext>
                  </a:extLst>
                </a:hlinkClick>
              </a:rPr>
              <a:t>Kahn et al. 2019,</a:t>
            </a:r>
            <a:r>
              <a:rPr lang="en-US" sz="2500" dirty="0"/>
              <a:t> Long-Term Macroeconomic Effects of Climate Change: A Cross-Country Study, International Monetary Fund Working Paper 2019/215</a:t>
            </a:r>
          </a:p>
          <a:p>
            <a:r>
              <a:rPr lang="en-US" sz="2500" dirty="0">
                <a:hlinkClick r:id="rId8">
                  <a:extLst>
                    <a:ext uri="{A12FA001-AC4F-418D-AE19-62706E023703}">
                      <ahyp:hlinkClr xmlns:ahyp="http://schemas.microsoft.com/office/drawing/2018/hyperlinkcolor" val="tx"/>
                    </a:ext>
                  </a:extLst>
                </a:hlinkClick>
              </a:rPr>
              <a:t>New, R. and I. Noy, 2023</a:t>
            </a:r>
            <a:r>
              <a:rPr lang="en-US" sz="2500" dirty="0"/>
              <a:t>, The Global Costs of Extreme Weather that Are Attributable to Climate Change, </a:t>
            </a:r>
            <a:r>
              <a:rPr lang="en-US" sz="2500" i="1" dirty="0"/>
              <a:t>Nature Communications</a:t>
            </a:r>
          </a:p>
          <a:p>
            <a:r>
              <a:rPr lang="en-US" sz="2800" dirty="0">
                <a:hlinkClick r:id="rId9">
                  <a:extLst>
                    <a:ext uri="{A12FA001-AC4F-418D-AE19-62706E023703}">
                      <ahyp:hlinkClr xmlns:ahyp="http://schemas.microsoft.com/office/drawing/2018/hyperlinkcolor" val="tx"/>
                    </a:ext>
                  </a:extLst>
                </a:hlinkClick>
              </a:rPr>
              <a:t>Powis et al. 2023</a:t>
            </a:r>
            <a:r>
              <a:rPr lang="en-US" sz="2800" dirty="0"/>
              <a:t>, Observational and model evidence together support wide-spread exposure to </a:t>
            </a:r>
            <a:r>
              <a:rPr lang="en-US" sz="2800" dirty="0" err="1"/>
              <a:t>noncompensable</a:t>
            </a:r>
            <a:r>
              <a:rPr lang="en-US" sz="2800" dirty="0"/>
              <a:t> heat under continued global warming</a:t>
            </a:r>
            <a:endParaRPr lang="en-US" sz="2500" i="1" dirty="0"/>
          </a:p>
          <a:p>
            <a:r>
              <a:rPr lang="en-US" sz="2800" dirty="0">
                <a:hlinkClick r:id="rId10">
                  <a:extLst>
                    <a:ext uri="{A12FA001-AC4F-418D-AE19-62706E023703}">
                      <ahyp:hlinkClr xmlns:ahyp="http://schemas.microsoft.com/office/drawing/2018/hyperlinkcolor" val="tx"/>
                    </a:ext>
                  </a:extLst>
                </a:hlinkClick>
              </a:rPr>
              <a:t>Quilcaille et al. 2025</a:t>
            </a:r>
            <a:r>
              <a:rPr lang="en-US" sz="2800" dirty="0"/>
              <a:t>, Systematic attribution of heatwaves to the emissions of carbon majors</a:t>
            </a:r>
            <a:endParaRPr lang="en-US" sz="2500" i="1" dirty="0"/>
          </a:p>
          <a:p>
            <a:r>
              <a:rPr lang="en-US" sz="2500" dirty="0">
                <a:hlinkClick r:id="rId11">
                  <a:extLst>
                    <a:ext uri="{A12FA001-AC4F-418D-AE19-62706E023703}">
                      <ahyp:hlinkClr xmlns:ahyp="http://schemas.microsoft.com/office/drawing/2018/hyperlinkcolor" val="tx"/>
                    </a:ext>
                  </a:extLst>
                </a:hlinkClick>
              </a:rPr>
              <a:t>Schie, D., G. Jackson, O. Serdeczny, and K. van der Geest, </a:t>
            </a:r>
            <a:r>
              <a:rPr lang="en-US" sz="2500" dirty="0"/>
              <a:t>Economic and Non-Economic Loss and Damage: A Harmful Dichotomy, Global Sustainability</a:t>
            </a:r>
          </a:p>
          <a:p>
            <a:r>
              <a:rPr lang="en-US" sz="2500" dirty="0">
                <a:hlinkClick r:id="rId12">
                  <a:extLst>
                    <a:ext uri="{A12FA001-AC4F-418D-AE19-62706E023703}">
                      <ahyp:hlinkClr xmlns:ahyp="http://schemas.microsoft.com/office/drawing/2018/hyperlinkcolor" val="tx"/>
                    </a:ext>
                  </a:extLst>
                </a:hlinkClick>
              </a:rPr>
              <a:t>Schleussner et al. 2023</a:t>
            </a:r>
            <a:r>
              <a:rPr lang="en-US" sz="2500" dirty="0"/>
              <a:t> Carbon majors’ trillion-dollar damages, Climate Analytics</a:t>
            </a:r>
            <a:endParaRPr lang="en-US" sz="2500" dirty="0">
              <a:hlinkClick r:id="rId13">
                <a:extLst>
                  <a:ext uri="{A12FA001-AC4F-418D-AE19-62706E023703}">
                    <ahyp:hlinkClr xmlns:ahyp="http://schemas.microsoft.com/office/drawing/2018/hyperlinkcolor" val="tx"/>
                  </a:ext>
                </a:extLst>
              </a:hlinkClick>
            </a:endParaRPr>
          </a:p>
          <a:p>
            <a:r>
              <a:rPr lang="en-US" sz="2500" dirty="0">
                <a:hlinkClick r:id="rId14">
                  <a:extLst>
                    <a:ext uri="{A12FA001-AC4F-418D-AE19-62706E023703}">
                      <ahyp:hlinkClr xmlns:ahyp="http://schemas.microsoft.com/office/drawing/2018/hyperlinkcolor" val="tx"/>
                    </a:ext>
                  </a:extLst>
                </a:hlinkClick>
              </a:rPr>
              <a:t>Sircar, Thomas, Serdeczny and Jattansingh 2024</a:t>
            </a:r>
            <a:r>
              <a:rPr lang="en-US" sz="2500" dirty="0"/>
              <a:t>, A review of loss and damage in the Caribbean (1994 to 2024), Climate Analytics</a:t>
            </a:r>
          </a:p>
          <a:p>
            <a:r>
              <a:rPr lang="en-US" sz="2800" dirty="0">
                <a:latin typeface="Lato" panose="020F0502020204030203" pitchFamily="34" charset="0"/>
                <a:ea typeface="Lato" panose="020F0502020204030203" pitchFamily="34" charset="0"/>
                <a:cs typeface="Lato" panose="020F0502020204030203" pitchFamily="34" charset="0"/>
                <a:hlinkClick r:id="rId15">
                  <a:extLst>
                    <a:ext uri="{A12FA001-AC4F-418D-AE19-62706E023703}">
                      <ahyp:hlinkClr xmlns:ahyp="http://schemas.microsoft.com/office/drawing/2018/hyperlinkcolor" val="tx"/>
                    </a:ext>
                  </a:extLst>
                </a:hlinkClick>
              </a:rPr>
              <a:t>Song et al. 2018</a:t>
            </a:r>
            <a:r>
              <a:rPr lang="en-US" sz="2800" dirty="0">
                <a:latin typeface="Lato" panose="020F0502020204030203" pitchFamily="34" charset="0"/>
                <a:ea typeface="Lato" panose="020F0502020204030203" pitchFamily="34" charset="0"/>
                <a:cs typeface="Lato" panose="020F0502020204030203" pitchFamily="34" charset="0"/>
              </a:rPr>
              <a:t>, </a:t>
            </a:r>
            <a:r>
              <a:rPr lang="en-US" sz="2800" dirty="0"/>
              <a:t>Future Changes in Seasonality of the North Pacific and North Atlantic Subtropical Highs</a:t>
            </a:r>
            <a:endParaRPr lang="en-US" sz="2500" dirty="0"/>
          </a:p>
          <a:p>
            <a:r>
              <a:rPr lang="en-US" sz="2500" dirty="0">
                <a:hlinkClick r:id="rId16">
                  <a:extLst>
                    <a:ext uri="{A12FA001-AC4F-418D-AE19-62706E023703}">
                      <ahyp:hlinkClr xmlns:ahyp="http://schemas.microsoft.com/office/drawing/2018/hyperlinkcolor" val="tx"/>
                    </a:ext>
                  </a:extLst>
                </a:hlinkClick>
              </a:rPr>
              <a:t>UNFCCC Report on Non-Economic Losses 2024</a:t>
            </a:r>
            <a:endParaRPr lang="en-US" sz="2500" dirty="0"/>
          </a:p>
          <a:p>
            <a:r>
              <a:rPr lang="en-US" sz="2800" dirty="0">
                <a:hlinkClick r:id="rId17">
                  <a:extLst>
                    <a:ext uri="{A12FA001-AC4F-418D-AE19-62706E023703}">
                      <ahyp:hlinkClr xmlns:ahyp="http://schemas.microsoft.com/office/drawing/2018/hyperlinkcolor" val="tx"/>
                    </a:ext>
                  </a:extLst>
                </a:hlinkClick>
              </a:rPr>
              <a:t>Vanos et al. 2023</a:t>
            </a:r>
            <a:r>
              <a:rPr lang="en-US" sz="2800" dirty="0"/>
              <a:t>, A physiological approach for assessing human survivability and </a:t>
            </a:r>
            <a:r>
              <a:rPr lang="en-US" sz="2800" dirty="0" err="1"/>
              <a:t>liveability</a:t>
            </a:r>
            <a:r>
              <a:rPr lang="en-US" sz="2800" dirty="0"/>
              <a:t> to heat in a changing climate</a:t>
            </a:r>
            <a:endParaRPr lang="en-US" sz="2500" dirty="0"/>
          </a:p>
          <a:p>
            <a:r>
              <a:rPr lang="en-US" sz="2500" dirty="0">
                <a:hlinkClick r:id="rId18">
                  <a:extLst>
                    <a:ext uri="{A12FA001-AC4F-418D-AE19-62706E023703}">
                      <ahyp:hlinkClr xmlns:ahyp="http://schemas.microsoft.com/office/drawing/2018/hyperlinkcolor" val="tx"/>
                    </a:ext>
                  </a:extLst>
                </a:hlinkClick>
              </a:rPr>
              <a:t>Vousdoukas et al., 2023</a:t>
            </a:r>
            <a:r>
              <a:rPr lang="en-US" sz="2500" dirty="0"/>
              <a:t>, Small Island Developing States under threat by rising seas even in a 1.5 °C warming world, </a:t>
            </a:r>
            <a:r>
              <a:rPr lang="en-US" sz="2500" i="1" dirty="0"/>
              <a:t>Nature Sustainability</a:t>
            </a:r>
            <a:endParaRPr lang="en-US" sz="2500" dirty="0"/>
          </a:p>
          <a:p>
            <a:endParaRPr lang="en-US" dirty="0"/>
          </a:p>
          <a:p>
            <a:endParaRPr lang="en-US" dirty="0"/>
          </a:p>
        </p:txBody>
      </p:sp>
    </p:spTree>
    <p:extLst>
      <p:ext uri="{BB962C8B-B14F-4D97-AF65-F5344CB8AC3E}">
        <p14:creationId xmlns:p14="http://schemas.microsoft.com/office/powerpoint/2010/main" val="1562395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567A3-EAA1-8599-C9CD-89B90D4AEDFD}"/>
              </a:ext>
            </a:extLst>
          </p:cNvPr>
          <p:cNvSpPr>
            <a:spLocks noGrp="1"/>
          </p:cNvSpPr>
          <p:nvPr>
            <p:ph type="title"/>
          </p:nvPr>
        </p:nvSpPr>
        <p:spPr>
          <a:xfrm>
            <a:off x="298744" y="18255"/>
            <a:ext cx="8579822" cy="1325563"/>
          </a:xfrm>
        </p:spPr>
        <p:txBody>
          <a:bodyPr>
            <a:normAutofit/>
          </a:bodyPr>
          <a:lstStyle/>
          <a:p>
            <a:pPr algn="ctr"/>
            <a:r>
              <a:rPr lang="en-US" sz="3600" dirty="0"/>
              <a:t>Observed and Projected Changes in the Climate System</a:t>
            </a:r>
          </a:p>
        </p:txBody>
      </p:sp>
      <p:pic>
        <p:nvPicPr>
          <p:cNvPr id="8" name="Picture 7" descr="A collage of different graphs&#10;&#10;Description automatically generated">
            <a:extLst>
              <a:ext uri="{FF2B5EF4-FFF2-40B4-BE49-F238E27FC236}">
                <a16:creationId xmlns:a16="http://schemas.microsoft.com/office/drawing/2014/main" id="{F9ACC535-2117-8C15-A1E9-5BB1D2D16FC6}"/>
              </a:ext>
            </a:extLst>
          </p:cNvPr>
          <p:cNvPicPr>
            <a:picLocks noChangeAspect="1"/>
          </p:cNvPicPr>
          <p:nvPr/>
        </p:nvPicPr>
        <p:blipFill>
          <a:blip r:embed="rId2"/>
          <a:stretch>
            <a:fillRect/>
          </a:stretch>
        </p:blipFill>
        <p:spPr>
          <a:xfrm>
            <a:off x="5893977" y="1502194"/>
            <a:ext cx="3020167" cy="2443408"/>
          </a:xfrm>
          <a:prstGeom prst="rect">
            <a:avLst/>
          </a:prstGeom>
        </p:spPr>
      </p:pic>
      <p:sp>
        <p:nvSpPr>
          <p:cNvPr id="9" name="TextBox 8">
            <a:extLst>
              <a:ext uri="{FF2B5EF4-FFF2-40B4-BE49-F238E27FC236}">
                <a16:creationId xmlns:a16="http://schemas.microsoft.com/office/drawing/2014/main" id="{3326E89E-636E-8999-4D3B-66179E8A5C08}"/>
              </a:ext>
            </a:extLst>
          </p:cNvPr>
          <p:cNvSpPr txBox="1"/>
          <p:nvPr/>
        </p:nvSpPr>
        <p:spPr>
          <a:xfrm>
            <a:off x="5648770" y="3968246"/>
            <a:ext cx="3510579" cy="738664"/>
          </a:xfrm>
          <a:prstGeom prst="rect">
            <a:avLst/>
          </a:prstGeom>
          <a:noFill/>
        </p:spPr>
        <p:txBody>
          <a:bodyPr wrap="square" rtlCol="0">
            <a:spAutoFit/>
          </a:bodyPr>
          <a:lstStyle/>
          <a:p>
            <a:pPr algn="ctr"/>
            <a:r>
              <a:rPr lang="en-US" dirty="0">
                <a:solidFill>
                  <a:schemeClr val="accent6"/>
                </a:solidFill>
                <a:latin typeface="Lato" panose="020F0502020204030203" pitchFamily="34" charset="0"/>
                <a:ea typeface="Lato" panose="020F0502020204030203" pitchFamily="34" charset="0"/>
                <a:cs typeface="Lato" panose="020F0502020204030203" pitchFamily="34" charset="0"/>
              </a:rPr>
              <a:t>IPCC AR6 WGI Figure 4.2: Temperature, Precipitation, Arctic Sea Ice and Sea Level Rise Projections</a:t>
            </a:r>
          </a:p>
        </p:txBody>
      </p:sp>
      <p:sp>
        <p:nvSpPr>
          <p:cNvPr id="17" name="Content Placeholder 2">
            <a:extLst>
              <a:ext uri="{FF2B5EF4-FFF2-40B4-BE49-F238E27FC236}">
                <a16:creationId xmlns:a16="http://schemas.microsoft.com/office/drawing/2014/main" id="{B49A8463-FB0D-DCD4-B5D4-AE017E9FE7C2}"/>
              </a:ext>
            </a:extLst>
          </p:cNvPr>
          <p:cNvSpPr>
            <a:spLocks noGrp="1"/>
          </p:cNvSpPr>
          <p:nvPr>
            <p:ph idx="1"/>
          </p:nvPr>
        </p:nvSpPr>
        <p:spPr>
          <a:xfrm>
            <a:off x="109417" y="1343817"/>
            <a:ext cx="5539354" cy="5452627"/>
          </a:xfrm>
        </p:spPr>
        <p:txBody>
          <a:bodyPr>
            <a:normAutofit fontScale="77500" lnSpcReduction="20000"/>
          </a:bodyPr>
          <a:lstStyle/>
          <a:p>
            <a:r>
              <a:rPr lang="en-US" sz="2000" dirty="0"/>
              <a:t>Increase in global average temperature 1.5-5 C by 2100</a:t>
            </a:r>
          </a:p>
          <a:p>
            <a:r>
              <a:rPr lang="en-US" sz="2000" dirty="0"/>
              <a:t>Increase in global sea level 0.3-0.8 m or more by 2100</a:t>
            </a:r>
          </a:p>
          <a:p>
            <a:r>
              <a:rPr lang="en-US" sz="2000" dirty="0"/>
              <a:t>Ice-free summers in Arctic Ocean by late 21</a:t>
            </a:r>
            <a:r>
              <a:rPr lang="en-US" sz="2000" baseline="30000" dirty="0"/>
              <a:t>st</a:t>
            </a:r>
            <a:r>
              <a:rPr lang="en-US" sz="2000" dirty="0"/>
              <a:t> century</a:t>
            </a:r>
          </a:p>
          <a:p>
            <a:r>
              <a:rPr lang="en-US" sz="2000" dirty="0"/>
              <a:t>Significant increases in heat extremes: particularly at high latitudes in continental interiors</a:t>
            </a:r>
          </a:p>
          <a:p>
            <a:r>
              <a:rPr lang="en-US" sz="2000" dirty="0"/>
              <a:t>Increases in area experiencing 35C wet-bulb temperatures</a:t>
            </a:r>
          </a:p>
          <a:p>
            <a:r>
              <a:rPr lang="en-US" sz="2000" dirty="0"/>
              <a:t>Hydrologic cycle intensifies – severe storms and drought</a:t>
            </a:r>
          </a:p>
          <a:p>
            <a:r>
              <a:rPr lang="en-US" sz="2000" dirty="0"/>
              <a:t>Increased share of powerful tropical cyclones – likely at least 10% increase in Cat 3+ by mid-late century</a:t>
            </a:r>
          </a:p>
          <a:p>
            <a:r>
              <a:rPr lang="en-US" sz="2000" dirty="0"/>
              <a:t>Increase in risk for wildfires – burn area may increase by multiple 100s of % in some ecologies</a:t>
            </a:r>
          </a:p>
          <a:p>
            <a:r>
              <a:rPr lang="en-US" sz="2000" dirty="0"/>
              <a:t>Other effects: ecosystems, ocean acidification (~0.06 pH change in last 35 years), ocean circulation, changes in carbon sequestration potential </a:t>
            </a:r>
          </a:p>
          <a:p>
            <a:endParaRPr lang="en-US" sz="2000" dirty="0"/>
          </a:p>
          <a:p>
            <a:endParaRPr lang="en-US" sz="2000" dirty="0"/>
          </a:p>
        </p:txBody>
      </p:sp>
      <p:pic>
        <p:nvPicPr>
          <p:cNvPr id="3" name="Picture 2" descr="A graph of different colored squares&#10;&#10;Description automatically generated">
            <a:extLst>
              <a:ext uri="{FF2B5EF4-FFF2-40B4-BE49-F238E27FC236}">
                <a16:creationId xmlns:a16="http://schemas.microsoft.com/office/drawing/2014/main" id="{52A5D8DD-CAD3-1AD9-2768-62013C792E21}"/>
              </a:ext>
            </a:extLst>
          </p:cNvPr>
          <p:cNvPicPr>
            <a:picLocks noChangeAspect="1"/>
          </p:cNvPicPr>
          <p:nvPr/>
        </p:nvPicPr>
        <p:blipFill>
          <a:blip r:embed="rId3"/>
          <a:stretch>
            <a:fillRect/>
          </a:stretch>
        </p:blipFill>
        <p:spPr>
          <a:xfrm>
            <a:off x="9282635" y="1502194"/>
            <a:ext cx="2574902" cy="2075438"/>
          </a:xfrm>
          <a:prstGeom prst="rect">
            <a:avLst/>
          </a:prstGeom>
        </p:spPr>
      </p:pic>
      <p:pic>
        <p:nvPicPr>
          <p:cNvPr id="4" name="Picture 3" descr="A graph of different types of graphs&#10;&#10;Description automatically generated with medium confidence">
            <a:extLst>
              <a:ext uri="{FF2B5EF4-FFF2-40B4-BE49-F238E27FC236}">
                <a16:creationId xmlns:a16="http://schemas.microsoft.com/office/drawing/2014/main" id="{495EC87B-6AE4-29B6-4147-968424688F0C}"/>
              </a:ext>
            </a:extLst>
          </p:cNvPr>
          <p:cNvPicPr>
            <a:picLocks noChangeAspect="1"/>
          </p:cNvPicPr>
          <p:nvPr/>
        </p:nvPicPr>
        <p:blipFill>
          <a:blip r:embed="rId4"/>
          <a:stretch>
            <a:fillRect/>
          </a:stretch>
        </p:blipFill>
        <p:spPr>
          <a:xfrm>
            <a:off x="5854831" y="4706910"/>
            <a:ext cx="6118626" cy="1762993"/>
          </a:xfrm>
          <a:prstGeom prst="rect">
            <a:avLst/>
          </a:prstGeom>
        </p:spPr>
      </p:pic>
      <p:sp>
        <p:nvSpPr>
          <p:cNvPr id="5" name="TextBox 4">
            <a:extLst>
              <a:ext uri="{FF2B5EF4-FFF2-40B4-BE49-F238E27FC236}">
                <a16:creationId xmlns:a16="http://schemas.microsoft.com/office/drawing/2014/main" id="{42F2A6B1-191A-B078-B3E3-915FB2BE7093}"/>
              </a:ext>
            </a:extLst>
          </p:cNvPr>
          <p:cNvSpPr txBox="1"/>
          <p:nvPr/>
        </p:nvSpPr>
        <p:spPr>
          <a:xfrm>
            <a:off x="8958180" y="4028447"/>
            <a:ext cx="3124404" cy="523220"/>
          </a:xfrm>
          <a:prstGeom prst="rect">
            <a:avLst/>
          </a:prstGeom>
          <a:noFill/>
        </p:spPr>
        <p:txBody>
          <a:bodyPr wrap="square" rtlCol="0">
            <a:spAutoFit/>
          </a:bodyPr>
          <a:lstStyle/>
          <a:p>
            <a:r>
              <a:rPr lang="en-US" dirty="0">
                <a:solidFill>
                  <a:schemeClr val="accent6"/>
                </a:solidFill>
                <a:latin typeface="Lato" panose="020F0502020204030203" pitchFamily="34" charset="0"/>
                <a:ea typeface="Lato" panose="020F0502020204030203" pitchFamily="34" charset="0"/>
                <a:cs typeface="Lato" panose="020F0502020204030203" pitchFamily="34" charset="0"/>
              </a:rPr>
              <a:t>IPCC AR6 WGI Figure 11.15: Projected changes in extreme rainfall</a:t>
            </a:r>
          </a:p>
        </p:txBody>
      </p:sp>
      <p:sp>
        <p:nvSpPr>
          <p:cNvPr id="6" name="TextBox 5">
            <a:extLst>
              <a:ext uri="{FF2B5EF4-FFF2-40B4-BE49-F238E27FC236}">
                <a16:creationId xmlns:a16="http://schemas.microsoft.com/office/drawing/2014/main" id="{AA499FC1-6FDE-4E3C-5ACB-3716CD81A86B}"/>
              </a:ext>
            </a:extLst>
          </p:cNvPr>
          <p:cNvSpPr txBox="1"/>
          <p:nvPr/>
        </p:nvSpPr>
        <p:spPr>
          <a:xfrm>
            <a:off x="5533391" y="6471257"/>
            <a:ext cx="7251915" cy="307777"/>
          </a:xfrm>
          <a:prstGeom prst="rect">
            <a:avLst/>
          </a:prstGeom>
          <a:noFill/>
        </p:spPr>
        <p:txBody>
          <a:bodyPr wrap="square" rtlCol="0">
            <a:spAutoFit/>
          </a:bodyPr>
          <a:lstStyle/>
          <a:p>
            <a:r>
              <a:rPr lang="en-US" dirty="0">
                <a:solidFill>
                  <a:schemeClr val="accent6"/>
                </a:solidFill>
                <a:latin typeface="Lato" panose="020F0502020204030203" pitchFamily="34" charset="0"/>
                <a:ea typeface="Lato" panose="020F0502020204030203" pitchFamily="34" charset="0"/>
                <a:cs typeface="Lato" panose="020F0502020204030203" pitchFamily="34" charset="0"/>
              </a:rPr>
              <a:t>IPCC AR6 WGI Figure 4.19: Projected changes in area and population under drought</a:t>
            </a:r>
          </a:p>
        </p:txBody>
      </p:sp>
    </p:spTree>
    <p:extLst>
      <p:ext uri="{BB962C8B-B14F-4D97-AF65-F5344CB8AC3E}">
        <p14:creationId xmlns:p14="http://schemas.microsoft.com/office/powerpoint/2010/main" val="1227154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2A41C-9241-E046-BFDA-D8325D41E25E}"/>
              </a:ext>
            </a:extLst>
          </p:cNvPr>
          <p:cNvSpPr>
            <a:spLocks noGrp="1"/>
          </p:cNvSpPr>
          <p:nvPr>
            <p:ph type="title"/>
          </p:nvPr>
        </p:nvSpPr>
        <p:spPr>
          <a:xfrm>
            <a:off x="251012" y="58606"/>
            <a:ext cx="8408894" cy="888329"/>
          </a:xfrm>
        </p:spPr>
        <p:txBody>
          <a:bodyPr>
            <a:normAutofit/>
          </a:bodyPr>
          <a:lstStyle/>
          <a:p>
            <a:pPr algn="ctr"/>
            <a:r>
              <a:rPr lang="en-US" sz="3600" dirty="0"/>
              <a:t>Climate Science – Prospects for Mitigation</a:t>
            </a:r>
          </a:p>
        </p:txBody>
      </p:sp>
      <p:sp>
        <p:nvSpPr>
          <p:cNvPr id="3" name="Content Placeholder 2">
            <a:extLst>
              <a:ext uri="{FF2B5EF4-FFF2-40B4-BE49-F238E27FC236}">
                <a16:creationId xmlns:a16="http://schemas.microsoft.com/office/drawing/2014/main" id="{D5C0524E-89F1-9E60-B6B1-2F9809AFA6EC}"/>
              </a:ext>
            </a:extLst>
          </p:cNvPr>
          <p:cNvSpPr>
            <a:spLocks noGrp="1"/>
          </p:cNvSpPr>
          <p:nvPr>
            <p:ph idx="1"/>
          </p:nvPr>
        </p:nvSpPr>
        <p:spPr>
          <a:xfrm>
            <a:off x="441031" y="946934"/>
            <a:ext cx="7291612" cy="5612892"/>
          </a:xfrm>
        </p:spPr>
        <p:txBody>
          <a:bodyPr>
            <a:normAutofit fontScale="92500"/>
          </a:bodyPr>
          <a:lstStyle/>
          <a:p>
            <a:r>
              <a:rPr lang="en-US" dirty="0"/>
              <a:t>Significant impact occurs even at 1.5C</a:t>
            </a:r>
          </a:p>
          <a:p>
            <a:r>
              <a:rPr lang="en-US" dirty="0"/>
              <a:t>1.5C Paris target is a long-term goal</a:t>
            </a:r>
          </a:p>
          <a:p>
            <a:r>
              <a:rPr lang="en-US" dirty="0"/>
              <a:t>There is still time to achieve 1.5C – but some degree of overshoot inevitable</a:t>
            </a:r>
          </a:p>
          <a:p>
            <a:r>
              <a:rPr lang="en-US" dirty="0"/>
              <a:t>High sensitivity to positive feedback loops and tipping points</a:t>
            </a:r>
          </a:p>
          <a:p>
            <a:r>
              <a:rPr lang="en-US" dirty="0"/>
              <a:t>Powerful natural sinks can stop temperature rise if we stop emitting – but may already be starting to diminish</a:t>
            </a:r>
          </a:p>
          <a:p>
            <a:r>
              <a:rPr lang="en-US" dirty="0"/>
              <a:t>Progress in alternative and renewable energy sector</a:t>
            </a:r>
          </a:p>
          <a:p>
            <a:r>
              <a:rPr lang="en-US" dirty="0"/>
              <a:t>Political and economic inertia in changing fossil fuel framework</a:t>
            </a:r>
          </a:p>
          <a:p>
            <a:endParaRPr lang="en-US" dirty="0"/>
          </a:p>
        </p:txBody>
      </p:sp>
      <p:pic>
        <p:nvPicPr>
          <p:cNvPr id="6" name="Picture 5" descr="A graph of different types of emissions&#10;&#10;Description automatically generated with medium confidence">
            <a:extLst>
              <a:ext uri="{FF2B5EF4-FFF2-40B4-BE49-F238E27FC236}">
                <a16:creationId xmlns:a16="http://schemas.microsoft.com/office/drawing/2014/main" id="{BD66F532-7A89-2E3C-BC53-B415A87719A9}"/>
              </a:ext>
            </a:extLst>
          </p:cNvPr>
          <p:cNvPicPr>
            <a:picLocks noChangeAspect="1"/>
          </p:cNvPicPr>
          <p:nvPr/>
        </p:nvPicPr>
        <p:blipFill>
          <a:blip r:embed="rId2"/>
          <a:stretch>
            <a:fillRect/>
          </a:stretch>
        </p:blipFill>
        <p:spPr>
          <a:xfrm>
            <a:off x="7977627" y="1356641"/>
            <a:ext cx="3419198" cy="4560065"/>
          </a:xfrm>
          <a:prstGeom prst="rect">
            <a:avLst/>
          </a:prstGeom>
        </p:spPr>
      </p:pic>
      <p:sp>
        <p:nvSpPr>
          <p:cNvPr id="7" name="TextBox 6">
            <a:extLst>
              <a:ext uri="{FF2B5EF4-FFF2-40B4-BE49-F238E27FC236}">
                <a16:creationId xmlns:a16="http://schemas.microsoft.com/office/drawing/2014/main" id="{AC17DE75-CD02-BE67-9685-D7382413CD41}"/>
              </a:ext>
            </a:extLst>
          </p:cNvPr>
          <p:cNvSpPr txBox="1"/>
          <p:nvPr/>
        </p:nvSpPr>
        <p:spPr>
          <a:xfrm>
            <a:off x="7891822" y="5957080"/>
            <a:ext cx="4264320" cy="738664"/>
          </a:xfrm>
          <a:prstGeom prst="rect">
            <a:avLst/>
          </a:prstGeom>
          <a:noFill/>
        </p:spPr>
        <p:txBody>
          <a:bodyPr wrap="square" rtlCol="0">
            <a:spAutoFit/>
          </a:bodyPr>
          <a:lstStyle/>
          <a:p>
            <a:r>
              <a:rPr lang="en-US" dirty="0">
                <a:solidFill>
                  <a:schemeClr val="accent6"/>
                </a:solidFill>
                <a:latin typeface="Lato" panose="020F0502020204030203" pitchFamily="34" charset="0"/>
                <a:ea typeface="Lato" panose="020F0502020204030203" pitchFamily="34" charset="0"/>
                <a:cs typeface="Lato" panose="020F0502020204030203" pitchFamily="34" charset="0"/>
              </a:rPr>
              <a:t>IPCC AR6 SYR Figure 5: Summary of Paris NDC commitments and needed ambition for 2 and 1.5 C targets</a:t>
            </a:r>
          </a:p>
        </p:txBody>
      </p:sp>
    </p:spTree>
    <p:extLst>
      <p:ext uri="{BB962C8B-B14F-4D97-AF65-F5344CB8AC3E}">
        <p14:creationId xmlns:p14="http://schemas.microsoft.com/office/powerpoint/2010/main" val="3244786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EF4CD-6C1D-BCBE-4066-2FA7FE905D63}"/>
              </a:ext>
            </a:extLst>
          </p:cNvPr>
          <p:cNvSpPr>
            <a:spLocks noGrp="1"/>
          </p:cNvSpPr>
          <p:nvPr>
            <p:ph type="title"/>
          </p:nvPr>
        </p:nvSpPr>
        <p:spPr>
          <a:xfrm>
            <a:off x="529442" y="18255"/>
            <a:ext cx="10515600" cy="1108369"/>
          </a:xfrm>
        </p:spPr>
        <p:txBody>
          <a:bodyPr/>
          <a:lstStyle/>
          <a:p>
            <a:r>
              <a:rPr lang="en-US" dirty="0"/>
              <a:t>Barriers to Action</a:t>
            </a:r>
          </a:p>
        </p:txBody>
      </p:sp>
      <p:sp>
        <p:nvSpPr>
          <p:cNvPr id="3" name="Content Placeholder 2">
            <a:extLst>
              <a:ext uri="{FF2B5EF4-FFF2-40B4-BE49-F238E27FC236}">
                <a16:creationId xmlns:a16="http://schemas.microsoft.com/office/drawing/2014/main" id="{819481BD-5543-47A0-2ED0-CFA1D26E1CA3}"/>
              </a:ext>
            </a:extLst>
          </p:cNvPr>
          <p:cNvSpPr>
            <a:spLocks noGrp="1"/>
          </p:cNvSpPr>
          <p:nvPr>
            <p:ph type="body" idx="1"/>
          </p:nvPr>
        </p:nvSpPr>
        <p:spPr>
          <a:xfrm>
            <a:off x="838200" y="938150"/>
            <a:ext cx="6524501" cy="5901595"/>
          </a:xfrm>
        </p:spPr>
        <p:txBody>
          <a:bodyPr>
            <a:normAutofit fontScale="55000" lnSpcReduction="20000"/>
          </a:bodyPr>
          <a:lstStyle/>
          <a:p>
            <a:pPr hangingPunct="0"/>
            <a:r>
              <a:rPr lang="en-US" sz="2500" dirty="0"/>
              <a:t>Conference of Parties (COP) to UNFCCC</a:t>
            </a:r>
          </a:p>
          <a:p>
            <a:pPr lvl="1" hangingPunct="0"/>
            <a:r>
              <a:rPr lang="en-US" sz="2200" dirty="0"/>
              <a:t>Most COPs dominated by national rather than global interests</a:t>
            </a:r>
          </a:p>
          <a:p>
            <a:pPr lvl="1" hangingPunct="0"/>
            <a:r>
              <a:rPr lang="en-US" sz="2200" dirty="0"/>
              <a:t>Agreement at COP29 for 300 billion USD/year by 2030 mostly in the form of loans to Fund for Responding to Loss and Damage Fund (FRLD)</a:t>
            </a:r>
          </a:p>
          <a:p>
            <a:pPr lvl="1" hangingPunct="0"/>
            <a:r>
              <a:rPr lang="en-US" sz="2200" dirty="0"/>
              <a:t>Over 1 trillion/year needed (and needed mostly as grants)</a:t>
            </a:r>
          </a:p>
          <a:p>
            <a:pPr hangingPunct="0"/>
            <a:r>
              <a:rPr lang="en-US" sz="2500" dirty="0"/>
              <a:t>Global Geopolitics</a:t>
            </a:r>
          </a:p>
          <a:p>
            <a:pPr lvl="1" hangingPunct="0"/>
            <a:r>
              <a:rPr lang="en-US" sz="2200" dirty="0"/>
              <a:t>Election of Trump and implications for backsliding for global ambition</a:t>
            </a:r>
          </a:p>
          <a:p>
            <a:pPr lvl="1" hangingPunct="0"/>
            <a:r>
              <a:rPr lang="en-US" sz="2200" dirty="0"/>
              <a:t>Ongoing wars creating geopolitical unrest and volatility in energy markets </a:t>
            </a:r>
          </a:p>
          <a:p>
            <a:pPr lvl="1" hangingPunct="0"/>
            <a:r>
              <a:rPr lang="en-US" sz="2200" dirty="0"/>
              <a:t>Limited legal/financial accountability for major polluters despite historic responsibility and potential to still make profit (</a:t>
            </a:r>
            <a:r>
              <a:rPr lang="en-US" sz="2200" dirty="0" err="1"/>
              <a:t>Schleussner</a:t>
            </a:r>
            <a:r>
              <a:rPr lang="en-US" sz="2200" dirty="0"/>
              <a:t> et al. 2023)</a:t>
            </a:r>
          </a:p>
          <a:p>
            <a:pPr lvl="1" hangingPunct="0"/>
            <a:r>
              <a:rPr lang="en-US" sz="2200" dirty="0"/>
              <a:t>Limited legal recourse for SIDS/LDCs through existing frameworks</a:t>
            </a:r>
          </a:p>
          <a:p>
            <a:pPr hangingPunct="0"/>
            <a:r>
              <a:rPr lang="en-US" sz="2500" dirty="0"/>
              <a:t>Observed Emissions and Climate Ambition</a:t>
            </a:r>
          </a:p>
          <a:p>
            <a:pPr lvl="1" hangingPunct="0"/>
            <a:r>
              <a:rPr lang="en-US" sz="2200" dirty="0"/>
              <a:t>Significant growth of renewable energy</a:t>
            </a:r>
          </a:p>
          <a:p>
            <a:pPr lvl="1" hangingPunct="0"/>
            <a:r>
              <a:rPr lang="en-US" sz="2200" dirty="0"/>
              <a:t>Some reduction in emissions from affluent countries</a:t>
            </a:r>
          </a:p>
          <a:p>
            <a:pPr lvl="1" hangingPunct="0"/>
            <a:r>
              <a:rPr lang="en-US" sz="2200" dirty="0"/>
              <a:t>Continued increases in fossil fuel emissions in middle income countries and LDCs leading to increased global emissions</a:t>
            </a:r>
          </a:p>
          <a:p>
            <a:pPr hangingPunct="0"/>
            <a:r>
              <a:rPr lang="en-US" sz="2500" dirty="0"/>
              <a:t>Putting Intention into Practice</a:t>
            </a:r>
          </a:p>
          <a:p>
            <a:pPr lvl="1" hangingPunct="0"/>
            <a:r>
              <a:rPr lang="en-US" sz="2200" dirty="0"/>
              <a:t>Mobilizing and sustaining funds</a:t>
            </a:r>
          </a:p>
          <a:p>
            <a:pPr lvl="1" hangingPunct="0"/>
            <a:r>
              <a:rPr lang="en-US" sz="2200" dirty="0"/>
              <a:t>Data availability and analysis for targeted responses</a:t>
            </a:r>
          </a:p>
          <a:p>
            <a:pPr lvl="1" hangingPunct="0"/>
            <a:r>
              <a:rPr lang="en-US" sz="2200" dirty="0"/>
              <a:t>Coordination of climate responses across geography, scale and sector</a:t>
            </a:r>
          </a:p>
          <a:p>
            <a:pPr lvl="1" hangingPunct="0"/>
            <a:r>
              <a:rPr lang="en-US" sz="2200" dirty="0"/>
              <a:t>Political pressures and timelines, versus need for sustained funding/engagement</a:t>
            </a:r>
          </a:p>
          <a:p>
            <a:pPr lvl="1" hangingPunct="0"/>
            <a:r>
              <a:rPr lang="en-US" sz="2200" dirty="0"/>
              <a:t>Feelings of disempowerment at the personal level</a:t>
            </a:r>
          </a:p>
          <a:p>
            <a:endParaRPr lang="en-US" dirty="0"/>
          </a:p>
        </p:txBody>
      </p:sp>
      <p:pic>
        <p:nvPicPr>
          <p:cNvPr id="4" name="Picture 2" descr="GeSI at COP 29 in Baku, Azerbaijan - GeSI">
            <a:hlinkClick r:id="rId2"/>
            <a:extLst>
              <a:ext uri="{FF2B5EF4-FFF2-40B4-BE49-F238E27FC236}">
                <a16:creationId xmlns:a16="http://schemas.microsoft.com/office/drawing/2014/main" id="{21C8057B-69E1-9687-FCFA-FF01ED64FB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4216" y="1126624"/>
            <a:ext cx="4751237" cy="2494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graph of different brands and prices&#10;&#10;Description automatically generated with medium confidence">
            <a:extLst>
              <a:ext uri="{FF2B5EF4-FFF2-40B4-BE49-F238E27FC236}">
                <a16:creationId xmlns:a16="http://schemas.microsoft.com/office/drawing/2014/main" id="{EA1997E5-BB0D-801B-DB04-925950C61FE9}"/>
              </a:ext>
            </a:extLst>
          </p:cNvPr>
          <p:cNvPicPr>
            <a:picLocks noChangeAspect="1"/>
          </p:cNvPicPr>
          <p:nvPr/>
        </p:nvPicPr>
        <p:blipFill>
          <a:blip r:embed="rId4"/>
          <a:stretch>
            <a:fillRect/>
          </a:stretch>
        </p:blipFill>
        <p:spPr>
          <a:xfrm>
            <a:off x="7731803" y="3714662"/>
            <a:ext cx="3884547" cy="2767740"/>
          </a:xfrm>
          <a:prstGeom prst="rect">
            <a:avLst/>
          </a:prstGeom>
        </p:spPr>
      </p:pic>
    </p:spTree>
    <p:extLst>
      <p:ext uri="{BB962C8B-B14F-4D97-AF65-F5344CB8AC3E}">
        <p14:creationId xmlns:p14="http://schemas.microsoft.com/office/powerpoint/2010/main" val="2780175269"/>
      </p:ext>
    </p:extLst>
  </p:cSld>
  <p:clrMapOvr>
    <a:masterClrMapping/>
  </p:clrMapOvr>
</p:sld>
</file>

<file path=ppt/theme/theme1.xml><?xml version="1.0" encoding="utf-8"?>
<a:theme xmlns:a="http://schemas.openxmlformats.org/drawingml/2006/main" name="Office Theme">
  <a:themeElements>
    <a:clrScheme name="2023 rebrand">
      <a:dk1>
        <a:srgbClr val="000000"/>
      </a:dk1>
      <a:lt1>
        <a:srgbClr val="FFFFFF"/>
      </a:lt1>
      <a:dk2>
        <a:srgbClr val="1F475E"/>
      </a:dk2>
      <a:lt2>
        <a:srgbClr val="E4E5E4"/>
      </a:lt2>
      <a:accent1>
        <a:srgbClr val="94AD27"/>
      </a:accent1>
      <a:accent2>
        <a:srgbClr val="2C8090"/>
      </a:accent2>
      <a:accent3>
        <a:srgbClr val="F06F02"/>
      </a:accent3>
      <a:accent4>
        <a:srgbClr val="E1250E"/>
      </a:accent4>
      <a:accent5>
        <a:srgbClr val="142F3D"/>
      </a:accent5>
      <a:accent6>
        <a:srgbClr val="597789"/>
      </a:accent6>
      <a:hlink>
        <a:srgbClr val="F06F02"/>
      </a:hlink>
      <a:folHlink>
        <a:srgbClr val="204B6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2481</TotalTime>
  <Words>3473</Words>
  <Application>Microsoft Macintosh PowerPoint</Application>
  <PresentationFormat>Widescreen</PresentationFormat>
  <Paragraphs>389</Paragraphs>
  <Slides>32</Slides>
  <Notes>5</Notes>
  <HiddenSlides>3</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Lato Light</vt:lpstr>
      <vt:lpstr>Calibri</vt:lpstr>
      <vt:lpstr>Open Sans</vt:lpstr>
      <vt:lpstr>Lato</vt:lpstr>
      <vt:lpstr>Lato Hairline</vt:lpstr>
      <vt:lpstr>Arial</vt:lpstr>
      <vt:lpstr>Office Theme</vt:lpstr>
      <vt:lpstr>Climate Modelling, Loss and Damage</vt:lpstr>
      <vt:lpstr>PowerPoint Presentation</vt:lpstr>
      <vt:lpstr>PowerPoint Presentation</vt:lpstr>
      <vt:lpstr>PowerPoint Presentation</vt:lpstr>
      <vt:lpstr>My background</vt:lpstr>
      <vt:lpstr>Outline</vt:lpstr>
      <vt:lpstr>Loss and Damage overview</vt:lpstr>
      <vt:lpstr>Framing Loss and Damage </vt:lpstr>
      <vt:lpstr>Short Term Impacts, Loss and Damage</vt:lpstr>
      <vt:lpstr>Long Term Impacts, Loss and Damage</vt:lpstr>
      <vt:lpstr>Cost of Inaction or Delayed Action</vt:lpstr>
      <vt:lpstr>What can we do?</vt:lpstr>
      <vt:lpstr>Ongoing Loss and Damage Work</vt:lpstr>
      <vt:lpstr>Saint Kitts and Nevis Nationally Determined Contribution Partnership Action Fund NDC PAF project</vt:lpstr>
      <vt:lpstr>Climate Impact Projections for the Caribbean</vt:lpstr>
      <vt:lpstr>Building our Loss and Damage Response (BOLD)</vt:lpstr>
      <vt:lpstr>Data/Model Sources and Needs</vt:lpstr>
      <vt:lpstr>Specific concerns for SIDS</vt:lpstr>
      <vt:lpstr>Climate Science, Modelling, Loss and Damage</vt:lpstr>
      <vt:lpstr>Challenges internal to GCMs and RCMs</vt:lpstr>
      <vt:lpstr>Challenges translating climate model output to L&amp;D assessment</vt:lpstr>
      <vt:lpstr>Sectors for applied L&amp;D climate modeling work</vt:lpstr>
      <vt:lpstr>Heat – Health work</vt:lpstr>
      <vt:lpstr>Attribution Science -&gt; Legal Accountability</vt:lpstr>
      <vt:lpstr>Resistance and Adaptation to the Present Reality </vt:lpstr>
      <vt:lpstr>Resistance and the future</vt:lpstr>
      <vt:lpstr>PowerPoint Presentation</vt:lpstr>
      <vt:lpstr>References, materials and partners</vt:lpstr>
      <vt:lpstr>References</vt:lpstr>
      <vt:lpstr>Observed and Projected Changes in the Climate System</vt:lpstr>
      <vt:lpstr>Climate Science – Prospects for Mitigation</vt:lpstr>
      <vt:lpstr>Barriers to Action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Holly</dc:creator>
  <cp:lastModifiedBy>Asher Siebert</cp:lastModifiedBy>
  <cp:revision>138</cp:revision>
  <dcterms:created xsi:type="dcterms:W3CDTF">2022-01-18T16:38:31Z</dcterms:created>
  <dcterms:modified xsi:type="dcterms:W3CDTF">2025-10-10T14:50:30Z</dcterms:modified>
</cp:coreProperties>
</file>